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33"/>
  </p:notesMasterIdLst>
  <p:sldIdLst>
    <p:sldId id="256" r:id="rId2"/>
    <p:sldId id="260" r:id="rId3"/>
    <p:sldId id="258" r:id="rId4"/>
    <p:sldId id="298" r:id="rId5"/>
    <p:sldId id="263" r:id="rId6"/>
    <p:sldId id="275" r:id="rId7"/>
    <p:sldId id="288" r:id="rId8"/>
    <p:sldId id="276" r:id="rId9"/>
    <p:sldId id="278" r:id="rId10"/>
    <p:sldId id="277" r:id="rId11"/>
    <p:sldId id="279" r:id="rId12"/>
    <p:sldId id="289" r:id="rId13"/>
    <p:sldId id="290" r:id="rId14"/>
    <p:sldId id="264" r:id="rId15"/>
    <p:sldId id="265" r:id="rId16"/>
    <p:sldId id="296" r:id="rId17"/>
    <p:sldId id="297" r:id="rId18"/>
    <p:sldId id="266" r:id="rId19"/>
    <p:sldId id="267" r:id="rId20"/>
    <p:sldId id="268" r:id="rId21"/>
    <p:sldId id="291" r:id="rId22"/>
    <p:sldId id="292" r:id="rId23"/>
    <p:sldId id="293" r:id="rId24"/>
    <p:sldId id="286" r:id="rId25"/>
    <p:sldId id="271" r:id="rId26"/>
    <p:sldId id="287" r:id="rId27"/>
    <p:sldId id="295" r:id="rId28"/>
    <p:sldId id="270" r:id="rId29"/>
    <p:sldId id="269" r:id="rId30"/>
    <p:sldId id="284"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F6F"/>
    <a:srgbClr val="A67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3979" autoAdjust="0"/>
  </p:normalViewPr>
  <p:slideViewPr>
    <p:cSldViewPr snapToGrid="0" snapToObjects="1">
      <p:cViewPr varScale="1">
        <p:scale>
          <a:sx n="69" d="100"/>
          <a:sy n="69" d="100"/>
        </p:scale>
        <p:origin x="1112"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C383E-FFF5-914C-9216-F82B578A91DD}" type="datetimeFigureOut">
              <a:rPr lang="en-US" smtClean="0"/>
              <a:t>1/4/2019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D2294-BECB-ED4E-9EE1-30A82D7EF879}" type="slidenum">
              <a:rPr lang="en-US" smtClean="0"/>
              <a:t>‹#›</a:t>
            </a:fld>
            <a:endParaRPr lang="en-US" dirty="0"/>
          </a:p>
        </p:txBody>
      </p:sp>
    </p:spTree>
    <p:extLst>
      <p:ext uri="{BB962C8B-B14F-4D97-AF65-F5344CB8AC3E}">
        <p14:creationId xmlns:p14="http://schemas.microsoft.com/office/powerpoint/2010/main" val="2912325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D2294-BECB-ED4E-9EE1-30A82D7EF879}" type="slidenum">
              <a:rPr lang="en-US" smtClean="0"/>
              <a:t>2</a:t>
            </a:fld>
            <a:endParaRPr lang="en-US" dirty="0"/>
          </a:p>
        </p:txBody>
      </p:sp>
    </p:spTree>
    <p:extLst>
      <p:ext uri="{BB962C8B-B14F-4D97-AF65-F5344CB8AC3E}">
        <p14:creationId xmlns:p14="http://schemas.microsoft.com/office/powerpoint/2010/main" val="408216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 means the</a:t>
            </a:r>
            <a:r>
              <a:rPr lang="en-US" baseline="0" dirty="0" smtClean="0"/>
              <a:t> missing piece from this project. Data cleanup for a bigger project</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It needs time, and maybe, permission from school authority</a:t>
            </a:r>
          </a:p>
          <a:p>
            <a:endParaRPr lang="en-US" dirty="0"/>
          </a:p>
        </p:txBody>
      </p:sp>
      <p:sp>
        <p:nvSpPr>
          <p:cNvPr id="4" name="Slide Number Placeholder 3"/>
          <p:cNvSpPr>
            <a:spLocks noGrp="1"/>
          </p:cNvSpPr>
          <p:nvPr>
            <p:ph type="sldNum" sz="quarter" idx="10"/>
          </p:nvPr>
        </p:nvSpPr>
        <p:spPr/>
        <p:txBody>
          <a:bodyPr/>
          <a:lstStyle/>
          <a:p>
            <a:fld id="{450D2294-BECB-ED4E-9EE1-30A82D7EF879}" type="slidenum">
              <a:rPr lang="en-US" smtClean="0"/>
              <a:t>31</a:t>
            </a:fld>
            <a:endParaRPr lang="en-US" dirty="0"/>
          </a:p>
        </p:txBody>
      </p:sp>
    </p:spTree>
    <p:extLst>
      <p:ext uri="{BB962C8B-B14F-4D97-AF65-F5344CB8AC3E}">
        <p14:creationId xmlns:p14="http://schemas.microsoft.com/office/powerpoint/2010/main" val="35675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339634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3623798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62555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3736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406654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260707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74320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25434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217117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151441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0A9414E-ECBC-4740-9238-92E71023C54C}" type="slidenum">
              <a:rPr lang="en-US" smtClean="0"/>
              <a:t>‹#›</a:t>
            </a:fld>
            <a:endParaRPr lang="en-US" dirty="0"/>
          </a:p>
        </p:txBody>
      </p:sp>
    </p:spTree>
    <p:extLst>
      <p:ext uri="{BB962C8B-B14F-4D97-AF65-F5344CB8AC3E}">
        <p14:creationId xmlns:p14="http://schemas.microsoft.com/office/powerpoint/2010/main" val="103525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oot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72831"/>
            <a:ext cx="9144000" cy="909439"/>
          </a:xfrm>
          <a:prstGeom prst="rect">
            <a:avLst/>
          </a:prstGeom>
        </p:spPr>
      </p:pic>
      <p:sp>
        <p:nvSpPr>
          <p:cNvPr id="6" name="Slide Number Placeholder 5"/>
          <p:cNvSpPr>
            <a:spLocks noGrp="1"/>
          </p:cNvSpPr>
          <p:nvPr>
            <p:ph type="sldNum" sz="quarter" idx="4"/>
          </p:nvPr>
        </p:nvSpPr>
        <p:spPr>
          <a:xfrm>
            <a:off x="6553200" y="6186460"/>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20A9414E-ECBC-4740-9238-92E71023C54C}" type="slidenum">
              <a:rPr lang="en-US" smtClean="0"/>
              <a:pPr/>
              <a:t>‹#›</a:t>
            </a:fld>
            <a:endParaRPr lang="en-US" dirty="0"/>
          </a:p>
        </p:txBody>
      </p:sp>
    </p:spTree>
    <p:extLst>
      <p:ext uri="{BB962C8B-B14F-4D97-AF65-F5344CB8AC3E}">
        <p14:creationId xmlns:p14="http://schemas.microsoft.com/office/powerpoint/2010/main" val="3395475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mi@tcnj.edu" TargetMode="External"/><Relationship Id="rId2" Type="http://schemas.openxmlformats.org/officeDocument/2006/relationships/hyperlink" Target="mailto:wangyo@tcnj.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NJ_Powerpoint_prima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18" y="-28280"/>
            <a:ext cx="9302918" cy="7065508"/>
          </a:xfrm>
          <a:prstGeom prst="rect">
            <a:avLst/>
          </a:prstGeom>
        </p:spPr>
      </p:pic>
      <p:sp>
        <p:nvSpPr>
          <p:cNvPr id="2" name="Title 1"/>
          <p:cNvSpPr>
            <a:spLocks noGrp="1"/>
          </p:cNvSpPr>
          <p:nvPr>
            <p:ph type="ctrTitle"/>
          </p:nvPr>
        </p:nvSpPr>
        <p:spPr>
          <a:xfrm>
            <a:off x="517849" y="855892"/>
            <a:ext cx="7772400" cy="1470025"/>
          </a:xfrm>
        </p:spPr>
        <p:txBody>
          <a:bodyPr>
            <a:normAutofit fontScale="90000"/>
          </a:bodyPr>
          <a:lstStyle/>
          <a:p>
            <a:r>
              <a:rPr lang="en-US" dirty="0" smtClean="0">
                <a:solidFill>
                  <a:schemeClr val="accent1">
                    <a:lumMod val="50000"/>
                  </a:schemeClr>
                </a:solidFill>
              </a:rPr>
              <a:t>Using Statistical Methods to Better Understand E-Resources Usage Data</a:t>
            </a:r>
            <a:endParaRPr lang="en-US" dirty="0">
              <a:solidFill>
                <a:schemeClr val="accent1">
                  <a:lumMod val="50000"/>
                </a:schemeClr>
              </a:solidFill>
            </a:endParaRPr>
          </a:p>
        </p:txBody>
      </p:sp>
      <p:sp>
        <p:nvSpPr>
          <p:cNvPr id="3" name="Subtitle 2"/>
          <p:cNvSpPr>
            <a:spLocks noGrp="1"/>
          </p:cNvSpPr>
          <p:nvPr>
            <p:ph type="subTitle" idx="1"/>
          </p:nvPr>
        </p:nvSpPr>
        <p:spPr>
          <a:xfrm>
            <a:off x="1138335" y="2409262"/>
            <a:ext cx="6400800" cy="2813121"/>
          </a:xfrm>
        </p:spPr>
        <p:txBody>
          <a:bodyPr>
            <a:normAutofit/>
          </a:bodyPr>
          <a:lstStyle/>
          <a:p>
            <a:pPr>
              <a:lnSpc>
                <a:spcPct val="110000"/>
              </a:lnSpc>
            </a:pPr>
            <a:r>
              <a:rPr lang="en-US" sz="2800" dirty="0" smtClean="0">
                <a:solidFill>
                  <a:srgbClr val="A67A00"/>
                </a:solidFill>
                <a:latin typeface="Arial"/>
                <a:cs typeface="Arial"/>
              </a:rPr>
              <a:t/>
            </a:r>
            <a:br>
              <a:rPr lang="en-US" sz="2800" dirty="0" smtClean="0">
                <a:solidFill>
                  <a:srgbClr val="A67A00"/>
                </a:solidFill>
                <a:latin typeface="Arial"/>
                <a:cs typeface="Arial"/>
              </a:rPr>
            </a:br>
            <a:r>
              <a:rPr lang="en-US" sz="2800" dirty="0" smtClean="0">
                <a:solidFill>
                  <a:srgbClr val="A67A00"/>
                </a:solidFill>
              </a:rPr>
              <a:t>Yongming Wang and Jia Mi</a:t>
            </a:r>
            <a:r>
              <a:rPr lang="en-US" sz="2400" dirty="0" smtClean="0">
                <a:solidFill>
                  <a:srgbClr val="A67A00"/>
                </a:solidFill>
              </a:rPr>
              <a:t/>
            </a:r>
            <a:br>
              <a:rPr lang="en-US" sz="2400" dirty="0" smtClean="0">
                <a:solidFill>
                  <a:srgbClr val="A67A00"/>
                </a:solidFill>
              </a:rPr>
            </a:br>
            <a:endParaRPr lang="en-US" sz="2400" dirty="0" smtClean="0">
              <a:solidFill>
                <a:srgbClr val="A67A00"/>
              </a:solidFill>
            </a:endParaRPr>
          </a:p>
          <a:p>
            <a:pPr>
              <a:lnSpc>
                <a:spcPct val="110000"/>
              </a:lnSpc>
            </a:pPr>
            <a:r>
              <a:rPr lang="en-US" sz="1900" dirty="0" smtClean="0">
                <a:solidFill>
                  <a:srgbClr val="A67A00"/>
                </a:solidFill>
              </a:rPr>
              <a:t>VALE Annual Conference 2019</a:t>
            </a:r>
          </a:p>
          <a:p>
            <a:pPr>
              <a:lnSpc>
                <a:spcPct val="110000"/>
              </a:lnSpc>
            </a:pPr>
            <a:r>
              <a:rPr lang="en-US" sz="1900" dirty="0" smtClean="0">
                <a:solidFill>
                  <a:srgbClr val="A67A00"/>
                </a:solidFill>
              </a:rPr>
              <a:t>Busch Campus, Rutgers University</a:t>
            </a:r>
          </a:p>
          <a:p>
            <a:pPr>
              <a:lnSpc>
                <a:spcPct val="110000"/>
              </a:lnSpc>
            </a:pPr>
            <a:r>
              <a:rPr lang="en-US" sz="1900" dirty="0" smtClean="0">
                <a:solidFill>
                  <a:srgbClr val="A67A00"/>
                </a:solidFill>
              </a:rPr>
              <a:t>January 4, 2019</a:t>
            </a:r>
            <a:endParaRPr lang="en-US" sz="1900" dirty="0">
              <a:solidFill>
                <a:srgbClr val="A67A00"/>
              </a:solidFill>
            </a:endParaRPr>
          </a:p>
        </p:txBody>
      </p:sp>
    </p:spTree>
    <p:extLst>
      <p:ext uri="{BB962C8B-B14F-4D97-AF65-F5344CB8AC3E}">
        <p14:creationId xmlns:p14="http://schemas.microsoft.com/office/powerpoint/2010/main" val="3614509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R Code</a:t>
            </a:r>
            <a:endParaRPr lang="en-US" sz="3600" dirty="0">
              <a:solidFill>
                <a:schemeClr val="accent1">
                  <a:lumMod val="75000"/>
                </a:schemeClr>
              </a:solidFill>
            </a:endParaRPr>
          </a:p>
        </p:txBody>
      </p:sp>
      <p:sp>
        <p:nvSpPr>
          <p:cNvPr id="3" name="Content Placeholder 2"/>
          <p:cNvSpPr>
            <a:spLocks noGrp="1"/>
          </p:cNvSpPr>
          <p:nvPr>
            <p:ph idx="1"/>
          </p:nvPr>
        </p:nvSpPr>
        <p:spPr>
          <a:xfrm>
            <a:off x="457200" y="1257300"/>
            <a:ext cx="8229600" cy="4525963"/>
          </a:xfrm>
        </p:spPr>
        <p:txBody>
          <a:bodyPr>
            <a:normAutofit fontScale="55000" lnSpcReduction="20000"/>
          </a:bodyPr>
          <a:lstStyle/>
          <a:p>
            <a:r>
              <a:rPr lang="en-US" dirty="0"/>
              <a:t>Pearson Correlation Coefficient Analysis of Journal Impact Factor vs. FT Download:</a:t>
            </a:r>
          </a:p>
          <a:p>
            <a:endParaRPr lang="en-US" dirty="0" smtClean="0"/>
          </a:p>
          <a:p>
            <a:r>
              <a:rPr lang="en-US" dirty="0" smtClean="0"/>
              <a:t># importing data</a:t>
            </a:r>
            <a:endParaRPr lang="en-US" dirty="0"/>
          </a:p>
          <a:p>
            <a:r>
              <a:rPr lang="en-US" dirty="0"/>
              <a:t>&gt; library(readxl)</a:t>
            </a:r>
          </a:p>
          <a:p>
            <a:r>
              <a:rPr lang="en-US" dirty="0"/>
              <a:t>&gt; impact &lt;- read_excel("~/</a:t>
            </a:r>
            <a:r>
              <a:rPr lang="en-US" dirty="0" smtClean="0"/>
              <a:t>TCNJ/conference/VALE/VALE2019/data/journal/VALE-Journal.xlsx</a:t>
            </a:r>
            <a:r>
              <a:rPr lang="en-US" dirty="0"/>
              <a:t>")</a:t>
            </a:r>
          </a:p>
          <a:p>
            <a:r>
              <a:rPr lang="en-US" dirty="0"/>
              <a:t>&gt; View(impact</a:t>
            </a:r>
            <a:r>
              <a:rPr lang="en-US" dirty="0" smtClean="0"/>
              <a:t>)</a:t>
            </a:r>
          </a:p>
          <a:p>
            <a:endParaRPr lang="en-US" dirty="0"/>
          </a:p>
          <a:p>
            <a:r>
              <a:rPr lang="en-US" dirty="0" smtClean="0"/>
              <a:t># drawing scatterplot</a:t>
            </a:r>
            <a:endParaRPr lang="en-US" dirty="0"/>
          </a:p>
          <a:p>
            <a:r>
              <a:rPr lang="en-US" dirty="0"/>
              <a:t>&gt; pairs(impact)</a:t>
            </a:r>
          </a:p>
          <a:p>
            <a:r>
              <a:rPr lang="en-US" dirty="0"/>
              <a:t>&gt; plot(impact$`Impact Factor`, impact</a:t>
            </a:r>
            <a:r>
              <a:rPr lang="en-US" dirty="0" smtClean="0"/>
              <a:t>$`Usage13-17`)</a:t>
            </a:r>
            <a:endParaRPr lang="en-US" dirty="0"/>
          </a:p>
          <a:p>
            <a:endParaRPr lang="en-US" dirty="0" smtClean="0"/>
          </a:p>
          <a:p>
            <a:r>
              <a:rPr lang="en-US" dirty="0" smtClean="0"/>
              <a:t># conducting Pearson Correlation Coefficient method </a:t>
            </a:r>
            <a:endParaRPr lang="en-US" dirty="0"/>
          </a:p>
          <a:p>
            <a:r>
              <a:rPr lang="en-US" dirty="0"/>
              <a:t>&gt; res &lt;- cor.test(impact$`Impact Factor`, impact</a:t>
            </a:r>
            <a:r>
              <a:rPr lang="en-US" dirty="0" smtClean="0"/>
              <a:t>$`Usage13-17`, </a:t>
            </a:r>
            <a:r>
              <a:rPr lang="en-US" dirty="0"/>
              <a:t>method = "pearson")</a:t>
            </a:r>
          </a:p>
          <a:p>
            <a:r>
              <a:rPr lang="en-US" dirty="0"/>
              <a:t>&gt; </a:t>
            </a:r>
            <a:r>
              <a:rPr lang="en-US" dirty="0" smtClean="0"/>
              <a:t>res (see next slide for result)</a:t>
            </a:r>
            <a:endParaRPr lang="en-US" dirty="0"/>
          </a:p>
        </p:txBody>
      </p:sp>
    </p:spTree>
    <p:extLst>
      <p:ext uri="{BB962C8B-B14F-4D97-AF65-F5344CB8AC3E}">
        <p14:creationId xmlns:p14="http://schemas.microsoft.com/office/powerpoint/2010/main" val="336746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Result and Interpretation</a:t>
            </a:r>
            <a:endParaRPr lang="en-US" sz="3600" dirty="0">
              <a:solidFill>
                <a:schemeClr val="accent1">
                  <a:lumMod val="75000"/>
                </a:schemeClr>
              </a:solidFill>
            </a:endParaRPr>
          </a:p>
        </p:txBody>
      </p:sp>
      <p:sp>
        <p:nvSpPr>
          <p:cNvPr id="3" name="Content Placeholder 2"/>
          <p:cNvSpPr>
            <a:spLocks noGrp="1"/>
          </p:cNvSpPr>
          <p:nvPr>
            <p:ph idx="1"/>
          </p:nvPr>
        </p:nvSpPr>
        <p:spPr>
          <a:xfrm>
            <a:off x="272955" y="1009934"/>
            <a:ext cx="8639033" cy="5058357"/>
          </a:xfrm>
        </p:spPr>
        <p:txBody>
          <a:bodyPr>
            <a:normAutofit fontScale="47500" lnSpcReduction="20000"/>
          </a:bodyPr>
          <a:lstStyle/>
          <a:p>
            <a:r>
              <a:rPr lang="en-US" sz="4400" b="1" dirty="0" smtClean="0"/>
              <a:t>Result:</a:t>
            </a:r>
          </a:p>
          <a:p>
            <a:pPr lvl="1"/>
            <a:r>
              <a:rPr lang="en-US" sz="3300" dirty="0" smtClean="0"/>
              <a:t>Pearson's </a:t>
            </a:r>
            <a:r>
              <a:rPr lang="en-US" sz="3300" dirty="0"/>
              <a:t>product-moment </a:t>
            </a:r>
            <a:r>
              <a:rPr lang="en-US" sz="3300" dirty="0" smtClean="0"/>
              <a:t>correlation (r)</a:t>
            </a:r>
            <a:endParaRPr lang="en-US" sz="3300" dirty="0"/>
          </a:p>
          <a:p>
            <a:pPr lvl="1"/>
            <a:r>
              <a:rPr lang="en-US" sz="3300" dirty="0" smtClean="0"/>
              <a:t>data</a:t>
            </a:r>
            <a:r>
              <a:rPr lang="en-US" sz="3300" dirty="0"/>
              <a:t>:  impact$`Impact Factor` and impact$`FT Download`</a:t>
            </a:r>
          </a:p>
          <a:p>
            <a:pPr lvl="1"/>
            <a:r>
              <a:rPr lang="en-US" sz="3300" dirty="0" smtClean="0"/>
              <a:t>t </a:t>
            </a:r>
            <a:r>
              <a:rPr lang="en-US" sz="3300" dirty="0"/>
              <a:t>= </a:t>
            </a:r>
            <a:r>
              <a:rPr lang="en-US" sz="3300" dirty="0" smtClean="0"/>
              <a:t>3.7265</a:t>
            </a:r>
            <a:r>
              <a:rPr lang="en-US" sz="3300" dirty="0"/>
              <a:t> (greater than the critical t </a:t>
            </a:r>
            <a:r>
              <a:rPr lang="en-US" sz="3300" dirty="0" smtClean="0"/>
              <a:t>value of 3.291, </a:t>
            </a:r>
            <a:r>
              <a:rPr lang="en-US" sz="3300" dirty="0"/>
              <a:t>null hypothesis is </a:t>
            </a:r>
            <a:r>
              <a:rPr lang="en-US" sz="3300" dirty="0" smtClean="0"/>
              <a:t>rejected), </a:t>
            </a:r>
            <a:r>
              <a:rPr lang="en-US" sz="3300" dirty="0"/>
              <a:t>df = </a:t>
            </a:r>
            <a:r>
              <a:rPr lang="en-US" sz="3300" dirty="0" smtClean="0"/>
              <a:t>336, </a:t>
            </a:r>
            <a:r>
              <a:rPr lang="en-US" sz="3300" dirty="0"/>
              <a:t>p-value = </a:t>
            </a:r>
            <a:r>
              <a:rPr lang="en-US" sz="3300" b="1" dirty="0" smtClean="0">
                <a:solidFill>
                  <a:schemeClr val="accent1">
                    <a:lumMod val="75000"/>
                  </a:schemeClr>
                </a:solidFill>
              </a:rPr>
              <a:t>0.0002277</a:t>
            </a:r>
            <a:r>
              <a:rPr lang="en-US" sz="3300" dirty="0" smtClean="0"/>
              <a:t> (it indicates how likely it is that a result occurred by change alone)</a:t>
            </a:r>
          </a:p>
          <a:p>
            <a:pPr lvl="1"/>
            <a:r>
              <a:rPr lang="en-US" sz="3300" dirty="0" smtClean="0"/>
              <a:t>alternative </a:t>
            </a:r>
            <a:r>
              <a:rPr lang="en-US" sz="3300" dirty="0"/>
              <a:t>hypothesis: true correlation is not equal to 0 </a:t>
            </a:r>
          </a:p>
          <a:p>
            <a:pPr lvl="1"/>
            <a:r>
              <a:rPr lang="en-US" sz="3300" dirty="0" smtClean="0"/>
              <a:t>95 </a:t>
            </a:r>
            <a:r>
              <a:rPr lang="en-US" sz="3300" dirty="0"/>
              <a:t>percent confidence interval</a:t>
            </a:r>
            <a:r>
              <a:rPr lang="en-US" sz="3300" dirty="0" smtClean="0"/>
              <a:t>:  </a:t>
            </a:r>
            <a:r>
              <a:rPr lang="en-US" sz="3300" dirty="0"/>
              <a:t>0.09455362 </a:t>
            </a:r>
            <a:r>
              <a:rPr lang="en-US" sz="3300" dirty="0" smtClean="0"/>
              <a:t>~ 0.29953207</a:t>
            </a:r>
          </a:p>
          <a:p>
            <a:pPr lvl="1"/>
            <a:r>
              <a:rPr lang="en-US" sz="3300" dirty="0" smtClean="0"/>
              <a:t>sample estimates:</a:t>
            </a:r>
          </a:p>
          <a:p>
            <a:pPr lvl="2"/>
            <a:r>
              <a:rPr lang="en-US" sz="2900" dirty="0" smtClean="0"/>
              <a:t>cor: 0.199221 (</a:t>
            </a:r>
            <a:r>
              <a:rPr lang="en-US" sz="3600" b="1" dirty="0" smtClean="0">
                <a:solidFill>
                  <a:schemeClr val="accent1">
                    <a:lumMod val="75000"/>
                  </a:schemeClr>
                </a:solidFill>
              </a:rPr>
              <a:t>r = 0.20</a:t>
            </a:r>
            <a:r>
              <a:rPr lang="en-US" sz="2900" dirty="0" smtClean="0"/>
              <a:t>) (weak </a:t>
            </a:r>
            <a:r>
              <a:rPr lang="en-US" sz="2900" dirty="0"/>
              <a:t>positive relationship)</a:t>
            </a:r>
          </a:p>
          <a:p>
            <a:pPr lvl="2"/>
            <a:r>
              <a:rPr lang="en-US" sz="2900" dirty="0" smtClean="0"/>
              <a:t>(</a:t>
            </a:r>
            <a:r>
              <a:rPr lang="en-US" sz="2900" dirty="0"/>
              <a:t>r is statistically significant at p &lt; 0.001</a:t>
            </a:r>
            <a:r>
              <a:rPr lang="en-US" sz="2900" dirty="0" smtClean="0"/>
              <a:t>)</a:t>
            </a:r>
          </a:p>
          <a:p>
            <a:endParaRPr lang="en-US" sz="4400" dirty="0" smtClean="0"/>
          </a:p>
          <a:p>
            <a:r>
              <a:rPr lang="en-US" sz="4400" b="1" dirty="0" smtClean="0"/>
              <a:t>Interpretation(Report)</a:t>
            </a:r>
            <a:r>
              <a:rPr lang="en-US" sz="4400" i="1" dirty="0" smtClean="0"/>
              <a:t>: </a:t>
            </a:r>
            <a:r>
              <a:rPr lang="en-US" sz="3300" i="1" dirty="0" smtClean="0"/>
              <a:t>There is a weak positive relationship between the journal’s downloads and its impact factor. This result is statistically significant. In other words, there is a less than </a:t>
            </a:r>
            <a:r>
              <a:rPr lang="en-US" sz="3300" i="1" dirty="0"/>
              <a:t>5</a:t>
            </a:r>
            <a:r>
              <a:rPr lang="en-US" sz="3300" i="1" dirty="0" smtClean="0"/>
              <a:t>% of probability that the finding could have been due to chance. </a:t>
            </a:r>
          </a:p>
          <a:p>
            <a:endParaRPr lang="en-US" sz="4400" b="1" dirty="0" smtClean="0"/>
          </a:p>
          <a:p>
            <a:r>
              <a:rPr lang="en-US" sz="4400" b="1" dirty="0" smtClean="0"/>
              <a:t>Limitation:</a:t>
            </a:r>
            <a:r>
              <a:rPr lang="en-US" sz="4400" i="1" dirty="0" smtClean="0"/>
              <a:t> </a:t>
            </a:r>
            <a:r>
              <a:rPr lang="en-US" sz="3300" i="1" dirty="0" smtClean="0"/>
              <a:t>The data includes different disciplines and each discipline has different magnitude and implication of impact factor. That could be the reason why r is so small.</a:t>
            </a:r>
          </a:p>
          <a:p>
            <a:endParaRPr lang="en-US" sz="3300" i="1" dirty="0" smtClean="0"/>
          </a:p>
          <a:p>
            <a:r>
              <a:rPr lang="en-US" sz="3300" i="1" dirty="0" smtClean="0"/>
              <a:t>Next we calculate Pearson’s r for 60 journals in health science (LC Class “R”) </a:t>
            </a:r>
          </a:p>
          <a:p>
            <a:endParaRPr lang="en-US" i="1" dirty="0" smtClean="0"/>
          </a:p>
          <a:p>
            <a:pPr marL="0" indent="0">
              <a:buNone/>
            </a:pPr>
            <a:endParaRPr lang="en-US" i="1" dirty="0"/>
          </a:p>
          <a:p>
            <a:endParaRPr lang="en-US" dirty="0"/>
          </a:p>
        </p:txBody>
      </p:sp>
    </p:spTree>
    <p:extLst>
      <p:ext uri="{BB962C8B-B14F-4D97-AF65-F5344CB8AC3E}">
        <p14:creationId xmlns:p14="http://schemas.microsoft.com/office/powerpoint/2010/main" val="314789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96" y="321391"/>
            <a:ext cx="8229600" cy="1143000"/>
          </a:xfrm>
        </p:spPr>
        <p:txBody>
          <a:bodyPr/>
          <a:lstStyle/>
          <a:p>
            <a:r>
              <a:rPr lang="en-US" sz="3600" dirty="0" smtClean="0">
                <a:solidFill>
                  <a:schemeClr val="accent1">
                    <a:lumMod val="75000"/>
                  </a:schemeClr>
                </a:solidFill>
              </a:rPr>
              <a:t>Scatterplot of 60 Journals in Health Science</a:t>
            </a:r>
            <a:endParaRPr lang="en-US" sz="3600"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531" y="1187740"/>
            <a:ext cx="6924675" cy="4986338"/>
          </a:xfrm>
        </p:spPr>
      </p:pic>
      <p:sp>
        <p:nvSpPr>
          <p:cNvPr id="3" name="TextBox 2"/>
          <p:cNvSpPr txBox="1"/>
          <p:nvPr/>
        </p:nvSpPr>
        <p:spPr>
          <a:xfrm>
            <a:off x="8182466" y="2451193"/>
            <a:ext cx="837089" cy="369332"/>
          </a:xfrm>
          <a:prstGeom prst="rect">
            <a:avLst/>
          </a:prstGeom>
          <a:noFill/>
        </p:spPr>
        <p:txBody>
          <a:bodyPr wrap="none" rtlCol="0">
            <a:spAutoFit/>
          </a:bodyPr>
          <a:lstStyle/>
          <a:p>
            <a:r>
              <a:rPr lang="en-US" dirty="0" smtClean="0"/>
              <a:t>Outlier</a:t>
            </a:r>
            <a:endParaRPr lang="en-US" dirty="0"/>
          </a:p>
        </p:txBody>
      </p:sp>
      <p:cxnSp>
        <p:nvCxnSpPr>
          <p:cNvPr id="6" name="Straight Arrow Connector 5"/>
          <p:cNvCxnSpPr/>
          <p:nvPr/>
        </p:nvCxnSpPr>
        <p:spPr>
          <a:xfrm flipH="1">
            <a:off x="7503736" y="2696066"/>
            <a:ext cx="678730" cy="4901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693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Results of 60 Journals in Health Science</a:t>
            </a:r>
            <a:endParaRPr lang="en-US" sz="3600" dirty="0">
              <a:solidFill>
                <a:schemeClr val="accent1">
                  <a:lumMod val="75000"/>
                </a:schemeClr>
              </a:solidFill>
            </a:endParaRPr>
          </a:p>
        </p:txBody>
      </p:sp>
      <p:sp>
        <p:nvSpPr>
          <p:cNvPr id="3" name="Content Placeholder 2"/>
          <p:cNvSpPr>
            <a:spLocks noGrp="1"/>
          </p:cNvSpPr>
          <p:nvPr>
            <p:ph idx="1"/>
          </p:nvPr>
        </p:nvSpPr>
        <p:spPr>
          <a:xfrm>
            <a:off x="457200" y="962889"/>
            <a:ext cx="8229600" cy="5105401"/>
          </a:xfrm>
        </p:spPr>
        <p:txBody>
          <a:bodyPr/>
          <a:lstStyle/>
          <a:p>
            <a:r>
              <a:rPr lang="en-US" sz="1600" dirty="0" smtClean="0"/>
              <a:t>Pearson's </a:t>
            </a:r>
            <a:r>
              <a:rPr lang="en-US" sz="1600" dirty="0"/>
              <a:t>product-moment </a:t>
            </a:r>
            <a:r>
              <a:rPr lang="en-US" sz="1600" dirty="0" smtClean="0"/>
              <a:t>correlation coefficient</a:t>
            </a:r>
          </a:p>
          <a:p>
            <a:r>
              <a:rPr lang="en-US" sz="1600" dirty="0" smtClean="0"/>
              <a:t>(R </a:t>
            </a:r>
            <a:r>
              <a:rPr lang="en-US" sz="1600" dirty="0"/>
              <a:t>Code </a:t>
            </a:r>
            <a:r>
              <a:rPr lang="en-US" sz="1600" dirty="0" smtClean="0"/>
              <a:t>skipped)</a:t>
            </a:r>
            <a:endParaRPr lang="en-US" sz="1600" dirty="0"/>
          </a:p>
          <a:p>
            <a:endParaRPr lang="en-US" sz="1600" dirty="0"/>
          </a:p>
          <a:p>
            <a:r>
              <a:rPr lang="en-US" sz="1600" dirty="0"/>
              <a:t>data:  </a:t>
            </a:r>
            <a:r>
              <a:rPr lang="en-US" sz="1600" dirty="0" err="1"/>
              <a:t>impact_Medicine$`Impact</a:t>
            </a:r>
            <a:r>
              <a:rPr lang="en-US" sz="1600" dirty="0"/>
              <a:t> Factor` and impact_Medicine$`Usage13-17`</a:t>
            </a:r>
          </a:p>
          <a:p>
            <a:r>
              <a:rPr lang="en-US" sz="1600" dirty="0"/>
              <a:t>t = </a:t>
            </a:r>
            <a:r>
              <a:rPr lang="en-US" sz="1600" dirty="0" smtClean="0"/>
              <a:t>3.9734 (greater than the critical t value, null hypothesis is rejected), </a:t>
            </a:r>
            <a:r>
              <a:rPr lang="en-US" sz="1600" dirty="0"/>
              <a:t>df = 58, p-value = </a:t>
            </a:r>
            <a:r>
              <a:rPr lang="en-US" sz="1600" b="1" dirty="0" smtClean="0">
                <a:solidFill>
                  <a:schemeClr val="accent1"/>
                </a:solidFill>
              </a:rPr>
              <a:t>0.0001984 </a:t>
            </a:r>
            <a:endParaRPr lang="en-US" sz="1600" b="1" dirty="0">
              <a:solidFill>
                <a:schemeClr val="accent1"/>
              </a:solidFill>
            </a:endParaRPr>
          </a:p>
          <a:p>
            <a:r>
              <a:rPr lang="en-US" sz="1600" dirty="0"/>
              <a:t>alternative hypothesis: true correlation is not equal to </a:t>
            </a:r>
            <a:r>
              <a:rPr lang="en-US" sz="1600" dirty="0" smtClean="0"/>
              <a:t>0 </a:t>
            </a:r>
            <a:endParaRPr lang="en-US" sz="1600" dirty="0"/>
          </a:p>
          <a:p>
            <a:r>
              <a:rPr lang="en-US" sz="1600" dirty="0"/>
              <a:t>95 percent confidence interval</a:t>
            </a:r>
            <a:r>
              <a:rPr lang="en-US" sz="1600" dirty="0" smtClean="0"/>
              <a:t>: </a:t>
            </a:r>
            <a:r>
              <a:rPr lang="en-US" sz="1600" dirty="0"/>
              <a:t>0.2364017 </a:t>
            </a:r>
            <a:r>
              <a:rPr lang="en-US" sz="1600" dirty="0" smtClean="0"/>
              <a:t>~ 0.6411750</a:t>
            </a:r>
            <a:endParaRPr lang="en-US" sz="1600" dirty="0"/>
          </a:p>
          <a:p>
            <a:r>
              <a:rPr lang="en-US" sz="1600" dirty="0"/>
              <a:t>sample estimates:</a:t>
            </a:r>
          </a:p>
          <a:p>
            <a:r>
              <a:rPr lang="en-US" sz="1600" dirty="0"/>
              <a:t>      </a:t>
            </a:r>
            <a:r>
              <a:rPr lang="en-US" sz="1600" dirty="0" smtClean="0"/>
              <a:t>cor: 0.4625598 (</a:t>
            </a:r>
            <a:r>
              <a:rPr lang="en-US" sz="1600" b="1" dirty="0" smtClean="0">
                <a:solidFill>
                  <a:schemeClr val="accent1"/>
                </a:solidFill>
              </a:rPr>
              <a:t>r=0.46</a:t>
            </a:r>
            <a:r>
              <a:rPr lang="en-US" sz="1600" dirty="0" smtClean="0"/>
              <a:t>) (Moderately Positive Correlation)</a:t>
            </a:r>
          </a:p>
          <a:p>
            <a:r>
              <a:rPr lang="en-US" sz="1600" dirty="0" smtClean="0"/>
              <a:t>      (</a:t>
            </a:r>
            <a:r>
              <a:rPr lang="en-US" sz="1600" dirty="0"/>
              <a:t>r is statistically significant at p &lt; 0.001</a:t>
            </a:r>
            <a:r>
              <a:rPr lang="en-US" sz="1600" dirty="0" smtClean="0"/>
              <a:t>)</a:t>
            </a:r>
          </a:p>
          <a:p>
            <a:r>
              <a:rPr lang="en-US" sz="1600" dirty="0" smtClean="0"/>
              <a:t>(After removing the outlier, r=0.50)</a:t>
            </a:r>
            <a:endParaRPr lang="en-US" sz="1600" dirty="0"/>
          </a:p>
          <a:p>
            <a:endParaRPr lang="en-US" sz="1600" dirty="0" smtClean="0"/>
          </a:p>
          <a:p>
            <a:r>
              <a:rPr lang="en-US" sz="1600" b="1" dirty="0" smtClean="0"/>
              <a:t>Interpretation(Report</a:t>
            </a:r>
            <a:r>
              <a:rPr lang="en-US" sz="1600" b="1" dirty="0"/>
              <a:t>)</a:t>
            </a:r>
            <a:r>
              <a:rPr lang="en-US" sz="1600" i="1" dirty="0"/>
              <a:t>: There is a </a:t>
            </a:r>
            <a:r>
              <a:rPr lang="en-US" sz="1600" i="1" dirty="0" smtClean="0"/>
              <a:t>moderately </a:t>
            </a:r>
            <a:r>
              <a:rPr lang="en-US" sz="1600" i="1" dirty="0"/>
              <a:t>positive relationship between the </a:t>
            </a:r>
            <a:r>
              <a:rPr lang="en-US" sz="1600" i="1" dirty="0" smtClean="0"/>
              <a:t>medicine journals’ </a:t>
            </a:r>
            <a:r>
              <a:rPr lang="en-US" sz="1600" i="1" dirty="0"/>
              <a:t>downloads and its impact factor. This </a:t>
            </a:r>
            <a:r>
              <a:rPr lang="en-US" sz="1600" i="1" dirty="0" smtClean="0"/>
              <a:t>result </a:t>
            </a:r>
            <a:r>
              <a:rPr lang="en-US" sz="1600" i="1" dirty="0"/>
              <a:t>is statistically significant. In other words, there is a less than 5% of probability that the finding could have been due to chance. </a:t>
            </a:r>
            <a:endParaRPr lang="en-US" sz="1600" i="1" dirty="0" smtClean="0"/>
          </a:p>
          <a:p>
            <a:r>
              <a:rPr lang="en-US" sz="1600" dirty="0" smtClean="0">
                <a:solidFill>
                  <a:srgbClr val="FF0000"/>
                </a:solidFill>
              </a:rPr>
              <a:t>Warning again: </a:t>
            </a:r>
            <a:r>
              <a:rPr lang="en-US" sz="1600" dirty="0">
                <a:solidFill>
                  <a:srgbClr val="FF0000"/>
                </a:solidFill>
              </a:rPr>
              <a:t>Correlation does not imply causation!!!</a:t>
            </a:r>
          </a:p>
          <a:p>
            <a:pPr marL="0" indent="0">
              <a:buNone/>
            </a:pPr>
            <a:endParaRPr lang="en-US" sz="1600" i="1" dirty="0"/>
          </a:p>
          <a:p>
            <a:endParaRPr lang="en-US" sz="1800" dirty="0"/>
          </a:p>
        </p:txBody>
      </p:sp>
    </p:spTree>
    <p:extLst>
      <p:ext uri="{BB962C8B-B14F-4D97-AF65-F5344CB8AC3E}">
        <p14:creationId xmlns:p14="http://schemas.microsoft.com/office/powerpoint/2010/main" val="2872339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48"/>
            <a:ext cx="8783605" cy="1512571"/>
          </a:xfrm>
        </p:spPr>
        <p:txBody>
          <a:bodyPr>
            <a:noAutofit/>
          </a:bodyPr>
          <a:lstStyle/>
          <a:p>
            <a:r>
              <a:rPr lang="en-US" sz="3600" dirty="0" smtClean="0">
                <a:solidFill>
                  <a:schemeClr val="accent1">
                    <a:lumMod val="75000"/>
                  </a:schemeClr>
                </a:solidFill>
              </a:rPr>
              <a:t>Project Two: Applying (Simple) Linear </a:t>
            </a:r>
            <a:r>
              <a:rPr lang="en-US" sz="3600" dirty="0">
                <a:solidFill>
                  <a:schemeClr val="accent1">
                    <a:lumMod val="75000"/>
                  </a:schemeClr>
                </a:solidFill>
              </a:rPr>
              <a:t>Regression to </a:t>
            </a:r>
            <a:r>
              <a:rPr lang="en-US" sz="3600" dirty="0" smtClean="0">
                <a:solidFill>
                  <a:schemeClr val="accent1">
                    <a:lumMod val="75000"/>
                  </a:schemeClr>
                </a:solidFill>
              </a:rPr>
              <a:t>monthly data of database search and full-text download</a:t>
            </a:r>
            <a:endParaRPr lang="en-US" sz="3600" dirty="0">
              <a:solidFill>
                <a:schemeClr val="accent1">
                  <a:lumMod val="75000"/>
                </a:schemeClr>
              </a:solidFill>
            </a:endParaRPr>
          </a:p>
        </p:txBody>
      </p:sp>
      <p:sp>
        <p:nvSpPr>
          <p:cNvPr id="3" name="Content Placeholder 2"/>
          <p:cNvSpPr>
            <a:spLocks noGrp="1"/>
          </p:cNvSpPr>
          <p:nvPr>
            <p:ph idx="1"/>
          </p:nvPr>
        </p:nvSpPr>
        <p:spPr>
          <a:xfrm>
            <a:off x="637307" y="2023683"/>
            <a:ext cx="7886700" cy="3725932"/>
          </a:xfrm>
        </p:spPr>
        <p:txBody>
          <a:bodyPr/>
          <a:lstStyle/>
          <a:p>
            <a:pPr marL="385763" indent="-385763">
              <a:buFont typeface="+mj-lt"/>
              <a:buAutoNum type="arabicPeriod"/>
            </a:pPr>
            <a:r>
              <a:rPr lang="en-US" sz="2800" dirty="0" smtClean="0"/>
              <a:t>Brief Introduction to (Simple) Linear Regression  </a:t>
            </a:r>
          </a:p>
          <a:p>
            <a:pPr marL="385763" indent="-385763">
              <a:buFont typeface="+mj-lt"/>
              <a:buAutoNum type="arabicPeriod"/>
            </a:pPr>
            <a:r>
              <a:rPr lang="en-US" sz="2800" dirty="0" smtClean="0"/>
              <a:t>Data </a:t>
            </a:r>
          </a:p>
          <a:p>
            <a:pPr marL="385763" indent="-385763">
              <a:buFont typeface="+mj-lt"/>
              <a:buAutoNum type="arabicPeriod"/>
            </a:pPr>
            <a:r>
              <a:rPr lang="en-US" sz="2800" dirty="0" smtClean="0"/>
              <a:t>Scatterplot</a:t>
            </a:r>
          </a:p>
          <a:p>
            <a:pPr marL="385763" indent="-385763">
              <a:buFont typeface="+mj-lt"/>
              <a:buAutoNum type="arabicPeriod"/>
            </a:pPr>
            <a:r>
              <a:rPr lang="en-US" sz="2800" dirty="0" smtClean="0"/>
              <a:t>Results </a:t>
            </a:r>
            <a:r>
              <a:rPr lang="en-US" sz="2800" dirty="0"/>
              <a:t>and </a:t>
            </a:r>
            <a:r>
              <a:rPr lang="en-US" sz="2800" dirty="0" smtClean="0"/>
              <a:t>Interpretations </a:t>
            </a:r>
            <a:endParaRPr lang="en-US" sz="2800" dirty="0"/>
          </a:p>
          <a:p>
            <a:pPr marL="385763" indent="-385763">
              <a:buFont typeface="+mj-lt"/>
              <a:buAutoNum type="arabicPeriod"/>
            </a:pPr>
            <a:r>
              <a:rPr lang="en-US" sz="2800" dirty="0" smtClean="0"/>
              <a:t>Sample R Code</a:t>
            </a:r>
          </a:p>
        </p:txBody>
      </p:sp>
    </p:spTree>
    <p:extLst>
      <p:ext uri="{BB962C8B-B14F-4D97-AF65-F5344CB8AC3E}">
        <p14:creationId xmlns:p14="http://schemas.microsoft.com/office/powerpoint/2010/main" val="819581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09" y="160467"/>
            <a:ext cx="8472196" cy="708001"/>
          </a:xfrm>
        </p:spPr>
        <p:txBody>
          <a:bodyPr/>
          <a:lstStyle/>
          <a:p>
            <a:r>
              <a:rPr lang="en-US" sz="3200" dirty="0" smtClean="0">
                <a:solidFill>
                  <a:schemeClr val="accent1">
                    <a:lumMod val="75000"/>
                  </a:schemeClr>
                </a:solidFill>
              </a:rPr>
              <a:t>Brief Introduction to (Simple) Linear Regression </a:t>
            </a:r>
            <a:r>
              <a:rPr lang="en-US" sz="4000" dirty="0" smtClean="0">
                <a:solidFill>
                  <a:schemeClr val="accent1">
                    <a:lumMod val="50000"/>
                  </a:schemeClr>
                </a:solidFill>
              </a:rPr>
              <a:t>	</a:t>
            </a:r>
            <a:endParaRPr lang="en-US" sz="4000" dirty="0">
              <a:solidFill>
                <a:schemeClr val="accent1">
                  <a:lumMod val="50000"/>
                </a:schemeClr>
              </a:solidFill>
            </a:endParaRPr>
          </a:p>
        </p:txBody>
      </p:sp>
      <p:sp>
        <p:nvSpPr>
          <p:cNvPr id="3" name="Content Placeholder 2"/>
          <p:cNvSpPr>
            <a:spLocks noGrp="1"/>
          </p:cNvSpPr>
          <p:nvPr>
            <p:ph idx="1"/>
          </p:nvPr>
        </p:nvSpPr>
        <p:spPr>
          <a:xfrm>
            <a:off x="111966" y="823953"/>
            <a:ext cx="8574833" cy="5181061"/>
          </a:xfrm>
        </p:spPr>
        <p:txBody>
          <a:bodyPr>
            <a:normAutofit/>
          </a:bodyPr>
          <a:lstStyle/>
          <a:p>
            <a:r>
              <a:rPr lang="en-US" sz="1600" dirty="0" smtClean="0"/>
              <a:t>Linear </a:t>
            </a:r>
            <a:r>
              <a:rPr lang="en-US" sz="1600" dirty="0"/>
              <a:t>regression is </a:t>
            </a:r>
            <a:r>
              <a:rPr lang="en-US" sz="1600" dirty="0" smtClean="0"/>
              <a:t>a statistical method to model the linear relationship </a:t>
            </a:r>
            <a:r>
              <a:rPr lang="en-US" sz="1600" dirty="0"/>
              <a:t>between </a:t>
            </a:r>
            <a:r>
              <a:rPr lang="en-US" sz="1600" dirty="0" smtClean="0"/>
              <a:t>one response (also called dependent) variable </a:t>
            </a:r>
            <a:r>
              <a:rPr lang="en-US" sz="1600" dirty="0"/>
              <a:t>and </a:t>
            </a:r>
            <a:r>
              <a:rPr lang="en-US" sz="1600" dirty="0" smtClean="0"/>
              <a:t>one or more explanatory (</a:t>
            </a:r>
            <a:r>
              <a:rPr lang="en-US" sz="1600" dirty="0"/>
              <a:t>also </a:t>
            </a:r>
            <a:r>
              <a:rPr lang="en-US" sz="1600" dirty="0" smtClean="0"/>
              <a:t>called independent) variables. If there is only one </a:t>
            </a:r>
            <a:r>
              <a:rPr lang="en-US" sz="1600" dirty="0"/>
              <a:t>explanatory </a:t>
            </a:r>
            <a:r>
              <a:rPr lang="en-US" sz="1600" dirty="0" smtClean="0"/>
              <a:t>variable, it’s called simple linear regression.  If more than one explanatory variables, multiple linear regression.</a:t>
            </a:r>
          </a:p>
          <a:p>
            <a:r>
              <a:rPr lang="en-US" sz="1600" dirty="0" smtClean="0"/>
              <a:t>For example, we could use simple linear regression to model the student’s GPA (response variable) and his or her use of library (explanatory variable). If we add another explanatory variable such as the class attendance, then it would be multiple linear regression.</a:t>
            </a:r>
            <a:endParaRPr lang="en-US" sz="1600" dirty="0"/>
          </a:p>
          <a:p>
            <a:endParaRPr lang="en-US" sz="1600" dirty="0" smtClean="0"/>
          </a:p>
          <a:p>
            <a:r>
              <a:rPr lang="en-US" sz="1600" dirty="0" smtClean="0"/>
              <a:t>Linear regression is closely related to correlation analysis (r &gt; </a:t>
            </a:r>
            <a:r>
              <a:rPr lang="en-US" sz="1600" dirty="0" smtClean="0"/>
              <a:t>0.3 or r &lt; -0.3)</a:t>
            </a:r>
            <a:endParaRPr lang="en-US" sz="1600" dirty="0" smtClean="0"/>
          </a:p>
          <a:p>
            <a:r>
              <a:rPr lang="en-US" sz="1600" dirty="0" smtClean="0"/>
              <a:t>It is about fitting a straight line to the scatterplot  (left picture)</a:t>
            </a:r>
          </a:p>
          <a:p>
            <a:r>
              <a:rPr lang="en-US" sz="1600" dirty="0" smtClean="0"/>
              <a:t>How the fitting line is calculated: the least squares method (right picture)</a:t>
            </a:r>
          </a:p>
          <a:p>
            <a:pPr marL="0" indent="0">
              <a:buNone/>
            </a:pPr>
            <a:r>
              <a:rPr lang="en-US" sz="1900" dirty="0" smtClean="0"/>
              <a:t> </a:t>
            </a:r>
            <a:endParaRPr lang="en-US" sz="1900" dirty="0"/>
          </a:p>
          <a:p>
            <a:pPr lvl="1"/>
            <a:endParaRPr lang="en-US" dirty="0"/>
          </a:p>
        </p:txBody>
      </p:sp>
      <p:pic>
        <p:nvPicPr>
          <p:cNvPr id="1026" name="Picture 2" descr="https://upload.wikimedia.org/wikipedia/commons/thumb/b/b0/Linear_least_squares_example2.svg/220px-Linear_least_squares_example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618" y="4124678"/>
            <a:ext cx="1489241" cy="14621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3/3a/Linear_regression.svg/400px-Linear_regress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345" y="4234521"/>
            <a:ext cx="2041238" cy="1352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309" y="5657429"/>
            <a:ext cx="3867875" cy="276999"/>
          </a:xfrm>
          <a:prstGeom prst="rect">
            <a:avLst/>
          </a:prstGeom>
          <a:noFill/>
        </p:spPr>
        <p:txBody>
          <a:bodyPr wrap="square" rtlCol="0">
            <a:spAutoFit/>
          </a:bodyPr>
          <a:lstStyle/>
          <a:p>
            <a:r>
              <a:rPr lang="en-US" sz="1200" dirty="0"/>
              <a:t>Source: https://en.wikipedia.org/wiki/Linear_regression</a:t>
            </a:r>
          </a:p>
        </p:txBody>
      </p:sp>
      <p:sp>
        <p:nvSpPr>
          <p:cNvPr id="6" name="TextBox 5"/>
          <p:cNvSpPr txBox="1"/>
          <p:nvPr/>
        </p:nvSpPr>
        <p:spPr>
          <a:xfrm>
            <a:off x="4916110" y="5657430"/>
            <a:ext cx="3888757" cy="276999"/>
          </a:xfrm>
          <a:prstGeom prst="rect">
            <a:avLst/>
          </a:prstGeom>
          <a:noFill/>
        </p:spPr>
        <p:txBody>
          <a:bodyPr wrap="none" rtlCol="0">
            <a:spAutoFit/>
          </a:bodyPr>
          <a:lstStyle/>
          <a:p>
            <a:r>
              <a:rPr lang="en-US" sz="1200" dirty="0"/>
              <a:t>Source: https://en.wikipedia.org/wiki/Linear_least_squares</a:t>
            </a:r>
          </a:p>
        </p:txBody>
      </p:sp>
    </p:spTree>
    <p:extLst>
      <p:ext uri="{BB962C8B-B14F-4D97-AF65-F5344CB8AC3E}">
        <p14:creationId xmlns:p14="http://schemas.microsoft.com/office/powerpoint/2010/main" val="34644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Formula of Simple </a:t>
            </a:r>
            <a:r>
              <a:rPr lang="en-US" sz="3600" dirty="0">
                <a:solidFill>
                  <a:schemeClr val="accent1">
                    <a:lumMod val="75000"/>
                  </a:schemeClr>
                </a:solidFill>
              </a:rPr>
              <a:t>L</a:t>
            </a:r>
            <a:r>
              <a:rPr lang="en-US" sz="3600" dirty="0" smtClean="0">
                <a:solidFill>
                  <a:schemeClr val="accent1">
                    <a:lumMod val="75000"/>
                  </a:schemeClr>
                </a:solidFill>
              </a:rPr>
              <a:t>inear </a:t>
            </a:r>
            <a:r>
              <a:rPr lang="en-US" sz="3600" dirty="0">
                <a:solidFill>
                  <a:schemeClr val="accent1">
                    <a:lumMod val="75000"/>
                  </a:schemeClr>
                </a:solidFill>
              </a:rPr>
              <a:t>R</a:t>
            </a:r>
            <a:r>
              <a:rPr lang="en-US" sz="3600" dirty="0" smtClean="0">
                <a:solidFill>
                  <a:schemeClr val="accent1">
                    <a:lumMod val="75000"/>
                  </a:schemeClr>
                </a:solidFill>
              </a:rPr>
              <a:t>egression</a:t>
            </a:r>
            <a:endParaRPr lang="en-US" sz="3600" dirty="0">
              <a:solidFill>
                <a:schemeClr val="accent1">
                  <a:lumMod val="75000"/>
                </a:schemeClr>
              </a:solidFill>
            </a:endParaRPr>
          </a:p>
        </p:txBody>
      </p:sp>
      <p:sp>
        <p:nvSpPr>
          <p:cNvPr id="3" name="Content Placeholder 2"/>
          <p:cNvSpPr>
            <a:spLocks noGrp="1"/>
          </p:cNvSpPr>
          <p:nvPr>
            <p:ph idx="1"/>
          </p:nvPr>
        </p:nvSpPr>
        <p:spPr>
          <a:xfrm>
            <a:off x="457200" y="1204423"/>
            <a:ext cx="8229600" cy="4304290"/>
          </a:xfrm>
        </p:spPr>
        <p:txBody>
          <a:bodyPr/>
          <a:lstStyle/>
          <a:p>
            <a:pPr lvl="1"/>
            <a:r>
              <a:rPr lang="en-US" sz="1800" dirty="0" smtClean="0"/>
              <a:t>The straight fitting line: Y </a:t>
            </a:r>
            <a:r>
              <a:rPr lang="en-US" sz="1800" dirty="0"/>
              <a:t>= a</a:t>
            </a:r>
            <a:r>
              <a:rPr lang="en-US" sz="1800" dirty="0" smtClean="0"/>
              <a:t> </a:t>
            </a:r>
            <a:r>
              <a:rPr lang="en-US" sz="1800" dirty="0"/>
              <a:t>+ b</a:t>
            </a:r>
            <a:r>
              <a:rPr lang="en-US" sz="1800" dirty="0" smtClean="0"/>
              <a:t>X </a:t>
            </a:r>
            <a:endParaRPr lang="en-US" sz="1800" dirty="0"/>
          </a:p>
          <a:p>
            <a:pPr lvl="2"/>
            <a:r>
              <a:rPr lang="en-US" sz="1500" dirty="0"/>
              <a:t>X: </a:t>
            </a:r>
            <a:r>
              <a:rPr lang="en-US" sz="1500" dirty="0" smtClean="0"/>
              <a:t>explanatory </a:t>
            </a:r>
            <a:r>
              <a:rPr lang="en-US" sz="1500" dirty="0"/>
              <a:t>variable </a:t>
            </a:r>
            <a:r>
              <a:rPr lang="en-US" sz="1500" dirty="0" smtClean="0"/>
              <a:t> </a:t>
            </a:r>
            <a:endParaRPr lang="en-US" sz="1500" dirty="0"/>
          </a:p>
          <a:p>
            <a:pPr lvl="2"/>
            <a:r>
              <a:rPr lang="en-US" sz="1500" dirty="0"/>
              <a:t>Y: </a:t>
            </a:r>
            <a:r>
              <a:rPr lang="en-US" sz="1500" dirty="0" smtClean="0"/>
              <a:t>response </a:t>
            </a:r>
            <a:r>
              <a:rPr lang="en-US" sz="1500" dirty="0"/>
              <a:t>variable </a:t>
            </a:r>
            <a:r>
              <a:rPr lang="en-US" sz="1500" dirty="0" smtClean="0"/>
              <a:t> </a:t>
            </a:r>
            <a:endParaRPr lang="en-US" sz="1500" dirty="0"/>
          </a:p>
          <a:p>
            <a:pPr lvl="2"/>
            <a:r>
              <a:rPr lang="en-US" sz="1500" dirty="0"/>
              <a:t>a: intercept (when x = 0, y is the intercept)</a:t>
            </a:r>
          </a:p>
          <a:p>
            <a:pPr lvl="2"/>
            <a:r>
              <a:rPr lang="en-US" sz="1500" dirty="0"/>
              <a:t>b: slope, also called the </a:t>
            </a:r>
            <a:r>
              <a:rPr lang="en-US" sz="1500" dirty="0" smtClean="0"/>
              <a:t>angle (degree of relationship, different from strength of relationship determined by r)</a:t>
            </a:r>
          </a:p>
          <a:p>
            <a:pPr marL="914400" lvl="2" indent="0">
              <a:buNone/>
            </a:pPr>
            <a:endParaRPr lang="en-US" sz="1500" dirty="0" smtClean="0"/>
          </a:p>
          <a:p>
            <a:pPr lvl="1"/>
            <a:r>
              <a:rPr lang="en-US" sz="1800" dirty="0" smtClean="0"/>
              <a:t>to calculate “a” and “b”, use the following formula:</a:t>
            </a:r>
          </a:p>
          <a:p>
            <a:pPr lvl="1"/>
            <a:endParaRPr lang="en-US" sz="1900" dirty="0"/>
          </a:p>
          <a:p>
            <a:pPr lvl="2"/>
            <a:endParaRPr lang="en-US" sz="1500" dirty="0" smtClean="0"/>
          </a:p>
          <a:p>
            <a:pPr lvl="2"/>
            <a:endParaRPr lang="en-US" sz="15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837" y="3657600"/>
            <a:ext cx="3239638" cy="2075971"/>
          </a:xfrm>
          <a:prstGeom prst="rect">
            <a:avLst/>
          </a:prstGeom>
        </p:spPr>
      </p:pic>
    </p:spTree>
    <p:extLst>
      <p:ext uri="{BB962C8B-B14F-4D97-AF65-F5344CB8AC3E}">
        <p14:creationId xmlns:p14="http://schemas.microsoft.com/office/powerpoint/2010/main" val="1633219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Data</a:t>
            </a:r>
            <a:endParaRPr lang="en-US" sz="3600" dirty="0">
              <a:solidFill>
                <a:schemeClr val="accent1">
                  <a:lumMod val="75000"/>
                </a:schemeClr>
              </a:solidFill>
            </a:endParaRPr>
          </a:p>
        </p:txBody>
      </p:sp>
      <p:sp>
        <p:nvSpPr>
          <p:cNvPr id="3" name="Content Placeholder 2"/>
          <p:cNvSpPr>
            <a:spLocks noGrp="1"/>
          </p:cNvSpPr>
          <p:nvPr>
            <p:ph idx="1"/>
          </p:nvPr>
        </p:nvSpPr>
        <p:spPr>
          <a:xfrm>
            <a:off x="457200" y="1213702"/>
            <a:ext cx="8229600" cy="4800599"/>
          </a:xfrm>
        </p:spPr>
        <p:txBody>
          <a:bodyPr/>
          <a:lstStyle/>
          <a:p>
            <a:pPr marL="785813" lvl="1" indent="-385763">
              <a:buFont typeface="Wingdings" panose="05000000000000000000" pitchFamily="2" charset="2"/>
              <a:buChar char="Ø"/>
            </a:pPr>
            <a:r>
              <a:rPr lang="en-US" sz="1600" dirty="0"/>
              <a:t>We choose five databases (one general, one from business, one from Humanities, two from psychology); </a:t>
            </a:r>
            <a:endParaRPr lang="en-US" sz="1600" dirty="0" smtClean="0"/>
          </a:p>
          <a:p>
            <a:pPr marL="1185863" lvl="2" indent="-385763">
              <a:buFont typeface="Wingdings" panose="05000000000000000000" pitchFamily="2" charset="2"/>
              <a:buChar char="Ø"/>
            </a:pPr>
            <a:r>
              <a:rPr lang="en-US" sz="1200" dirty="0" smtClean="0"/>
              <a:t>Academic Search Premier, both search and FT</a:t>
            </a:r>
          </a:p>
          <a:p>
            <a:pPr marL="1185863" lvl="2" indent="-385763">
              <a:buFont typeface="Wingdings" panose="05000000000000000000" pitchFamily="2" charset="2"/>
              <a:buChar char="Ø"/>
            </a:pPr>
            <a:r>
              <a:rPr lang="en-US" sz="1200" dirty="0" err="1" smtClean="0"/>
              <a:t>Mergent</a:t>
            </a:r>
            <a:r>
              <a:rPr lang="en-US" sz="1200" dirty="0" smtClean="0"/>
              <a:t>, both search and FT</a:t>
            </a:r>
          </a:p>
          <a:p>
            <a:pPr marL="1185863" lvl="2" indent="-385763">
              <a:buFont typeface="Wingdings" panose="05000000000000000000" pitchFamily="2" charset="2"/>
              <a:buChar char="Ø"/>
            </a:pPr>
            <a:r>
              <a:rPr lang="en-US" sz="1200" dirty="0" err="1" smtClean="0"/>
              <a:t>Jstor</a:t>
            </a:r>
            <a:r>
              <a:rPr lang="en-US" sz="1200" dirty="0" smtClean="0"/>
              <a:t>, both search and FT</a:t>
            </a:r>
          </a:p>
          <a:p>
            <a:pPr marL="1185863" lvl="2" indent="-385763">
              <a:buFont typeface="Wingdings" panose="05000000000000000000" pitchFamily="2" charset="2"/>
              <a:buChar char="Ø"/>
            </a:pPr>
            <a:r>
              <a:rPr lang="en-US" sz="1200" dirty="0" err="1" smtClean="0"/>
              <a:t>PsycInfo</a:t>
            </a:r>
            <a:r>
              <a:rPr lang="en-US" sz="1200" dirty="0" smtClean="0"/>
              <a:t>, search </a:t>
            </a:r>
          </a:p>
          <a:p>
            <a:pPr marL="1185863" lvl="2" indent="-385763">
              <a:buFont typeface="Wingdings" panose="05000000000000000000" pitchFamily="2" charset="2"/>
              <a:buChar char="Ø"/>
            </a:pPr>
            <a:r>
              <a:rPr lang="en-US" sz="1200" dirty="0" err="1" smtClean="0"/>
              <a:t>PsycArticle</a:t>
            </a:r>
            <a:r>
              <a:rPr lang="en-US" sz="1200" dirty="0" smtClean="0"/>
              <a:t>, FT</a:t>
            </a:r>
          </a:p>
          <a:p>
            <a:pPr marL="800100" lvl="2" indent="0">
              <a:buNone/>
            </a:pPr>
            <a:endParaRPr lang="en-US" sz="1200" dirty="0" smtClean="0"/>
          </a:p>
          <a:p>
            <a:pPr marL="785813" lvl="1" indent="-385763">
              <a:buFont typeface="Wingdings" panose="05000000000000000000" pitchFamily="2" charset="2"/>
              <a:buChar char="Ø"/>
            </a:pPr>
            <a:r>
              <a:rPr lang="en-US" sz="1600" dirty="0" smtClean="0"/>
              <a:t>We </a:t>
            </a:r>
            <a:r>
              <a:rPr lang="en-US" sz="1600" dirty="0"/>
              <a:t>use their monthly search and full text (FT) download data, from Jan. 2006 to Nov. 2018 (155 months). So we have a total of 155 pairs of search and FT data for each </a:t>
            </a:r>
            <a:r>
              <a:rPr lang="en-US" sz="1600" dirty="0" smtClean="0"/>
              <a:t>database, except </a:t>
            </a:r>
            <a:r>
              <a:rPr lang="en-US" sz="1600" dirty="0" err="1" smtClean="0"/>
              <a:t>PsycInfo</a:t>
            </a:r>
            <a:r>
              <a:rPr lang="en-US" sz="1600" dirty="0" smtClean="0"/>
              <a:t> and </a:t>
            </a:r>
            <a:r>
              <a:rPr lang="en-US" sz="1600" dirty="0" err="1" smtClean="0"/>
              <a:t>PsycArticle</a:t>
            </a:r>
            <a:r>
              <a:rPr lang="en-US" sz="1600" dirty="0" smtClean="0"/>
              <a:t>. </a:t>
            </a:r>
          </a:p>
          <a:p>
            <a:pPr marL="400050" lvl="1" indent="0">
              <a:buNone/>
            </a:pPr>
            <a:endParaRPr lang="en-US" sz="1600" dirty="0"/>
          </a:p>
          <a:p>
            <a:pPr marL="785813" lvl="1" indent="-385763">
              <a:buFont typeface="Wingdings" panose="05000000000000000000" pitchFamily="2" charset="2"/>
              <a:buChar char="Ø"/>
            </a:pPr>
            <a:r>
              <a:rPr lang="en-US" sz="1600" dirty="0"/>
              <a:t>The monthly data </a:t>
            </a:r>
            <a:r>
              <a:rPr lang="en-US" sz="1600" dirty="0" smtClean="0"/>
              <a:t>are also </a:t>
            </a:r>
            <a:r>
              <a:rPr lang="en-US" sz="1600" dirty="0"/>
              <a:t>time series </a:t>
            </a:r>
            <a:r>
              <a:rPr lang="en-US" sz="1600" dirty="0" smtClean="0"/>
              <a:t>data in statistics. There are many time series data. The daily historical stock </a:t>
            </a:r>
            <a:r>
              <a:rPr lang="en-US" sz="1600" dirty="0"/>
              <a:t>data are another time </a:t>
            </a:r>
            <a:r>
              <a:rPr lang="en-US" sz="1600" dirty="0" smtClean="0"/>
              <a:t>series. </a:t>
            </a:r>
          </a:p>
          <a:p>
            <a:pPr marL="785813" lvl="1" indent="-385763">
              <a:buFont typeface="Wingdings" panose="05000000000000000000" pitchFamily="2" charset="2"/>
              <a:buChar char="Ø"/>
            </a:pPr>
            <a:endParaRPr lang="en-US" sz="1600" dirty="0" smtClean="0"/>
          </a:p>
          <a:p>
            <a:pPr marL="785813" lvl="1" indent="-385763">
              <a:buFont typeface="Wingdings" panose="05000000000000000000" pitchFamily="2" charset="2"/>
              <a:buChar char="Ø"/>
            </a:pPr>
            <a:r>
              <a:rPr lang="en-US" sz="1600" dirty="0"/>
              <a:t>Limitation of using simple linear regression for time series data </a:t>
            </a:r>
            <a:r>
              <a:rPr lang="en-US" sz="1600" dirty="0" smtClean="0"/>
              <a:t>analysis</a:t>
            </a:r>
          </a:p>
          <a:p>
            <a:pPr marL="1185863" lvl="2" indent="-385763">
              <a:buFont typeface="Wingdings" panose="05000000000000000000" pitchFamily="2" charset="2"/>
              <a:buChar char="Ø"/>
            </a:pPr>
            <a:r>
              <a:rPr lang="en-US" sz="1200" dirty="0" smtClean="0"/>
              <a:t>Basic and Preliminary </a:t>
            </a:r>
            <a:endParaRPr lang="en-US" sz="1200" dirty="0"/>
          </a:p>
          <a:p>
            <a:pPr marL="1185863" lvl="2" indent="-385763">
              <a:buFont typeface="Wingdings" panose="05000000000000000000" pitchFamily="2" charset="2"/>
              <a:buChar char="Ø"/>
            </a:pPr>
            <a:r>
              <a:rPr lang="en-US" sz="1200" dirty="0"/>
              <a:t>Time series data is related to each </a:t>
            </a:r>
            <a:r>
              <a:rPr lang="en-US" sz="1200" dirty="0" smtClean="0"/>
              <a:t>other but linear regression considers each pair of data are independent </a:t>
            </a:r>
            <a:endParaRPr lang="en-US" sz="1200" dirty="0"/>
          </a:p>
          <a:p>
            <a:pPr marL="1185863" lvl="2" indent="-385763">
              <a:buFont typeface="Wingdings" panose="05000000000000000000" pitchFamily="2" charset="2"/>
              <a:buChar char="Ø"/>
            </a:pPr>
            <a:r>
              <a:rPr lang="en-US" sz="1200" dirty="0" smtClean="0"/>
              <a:t>There are better models for time series analysis such as ARIMA (Autoregressive Integrated Moving Average)</a:t>
            </a:r>
          </a:p>
          <a:p>
            <a:endParaRPr lang="en-US" dirty="0"/>
          </a:p>
        </p:txBody>
      </p:sp>
    </p:spTree>
    <p:extLst>
      <p:ext uri="{BB962C8B-B14F-4D97-AF65-F5344CB8AC3E}">
        <p14:creationId xmlns:p14="http://schemas.microsoft.com/office/powerpoint/2010/main" val="268384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Raw Data</a:t>
            </a:r>
            <a:endParaRPr lang="en-US" sz="3600" dirty="0">
              <a:solidFill>
                <a:schemeClr val="accent1">
                  <a:lumMod val="75000"/>
                </a:schemeClr>
              </a:solidFill>
            </a:endParaRPr>
          </a:p>
        </p:txBody>
      </p:sp>
      <p:sp>
        <p:nvSpPr>
          <p:cNvPr id="3" name="Content Placeholder 2"/>
          <p:cNvSpPr>
            <a:spLocks noGrp="1"/>
          </p:cNvSpPr>
          <p:nvPr>
            <p:ph idx="1"/>
          </p:nvPr>
        </p:nvSpPr>
        <p:spPr/>
        <p:txBody>
          <a:bodyPr/>
          <a:lstStyle/>
          <a:p>
            <a:pPr lvl="1"/>
            <a:r>
              <a:rPr lang="en-US" dirty="0" smtClean="0"/>
              <a:t>Academic Search Premier (ASP) Monthly Search and Full Text download from 2006 </a:t>
            </a:r>
          </a:p>
          <a:p>
            <a:pPr lvl="1"/>
            <a:endParaRPr lang="en-US" dirty="0"/>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039" y="2845954"/>
            <a:ext cx="6064250" cy="2717800"/>
          </a:xfrm>
          <a:prstGeom prst="rect">
            <a:avLst/>
          </a:prstGeom>
        </p:spPr>
      </p:pic>
    </p:spTree>
    <p:extLst>
      <p:ext uri="{BB962C8B-B14F-4D97-AF65-F5344CB8AC3E}">
        <p14:creationId xmlns:p14="http://schemas.microsoft.com/office/powerpoint/2010/main" val="34260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Sample Prepared Data</a:t>
            </a:r>
            <a:endParaRPr lang="en-US" sz="3600" dirty="0">
              <a:solidFill>
                <a:schemeClr val="accent1">
                  <a:lumMod val="75000"/>
                </a:schemeClr>
              </a:solidFill>
            </a:endParaRPr>
          </a:p>
        </p:txBody>
      </p:sp>
      <p:sp>
        <p:nvSpPr>
          <p:cNvPr id="5" name="Content Placeholder 4"/>
          <p:cNvSpPr>
            <a:spLocks noGrp="1"/>
          </p:cNvSpPr>
          <p:nvPr>
            <p:ph idx="1"/>
          </p:nvPr>
        </p:nvSpPr>
        <p:spPr/>
        <p:txBody>
          <a:bodyPr/>
          <a:lstStyle/>
          <a:p>
            <a:pPr marL="0" indent="0">
              <a:buNone/>
            </a:pPr>
            <a:r>
              <a:rPr lang="en-US" dirty="0" smtClean="0"/>
              <a:t>Intermediate (manually)                         Final</a:t>
            </a:r>
          </a:p>
          <a:p>
            <a:pPr lvl="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27" y="2329007"/>
            <a:ext cx="2955106" cy="31851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037" y="2367756"/>
            <a:ext cx="863600" cy="2990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584" y="2367756"/>
            <a:ext cx="882650" cy="2940050"/>
          </a:xfrm>
          <a:prstGeom prst="rect">
            <a:avLst/>
          </a:prstGeom>
        </p:spPr>
      </p:pic>
    </p:spTree>
    <p:extLst>
      <p:ext uri="{BB962C8B-B14F-4D97-AF65-F5344CB8AC3E}">
        <p14:creationId xmlns:p14="http://schemas.microsoft.com/office/powerpoint/2010/main" val="151329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55" y="83975"/>
            <a:ext cx="8229600" cy="1184373"/>
          </a:xfrm>
        </p:spPr>
        <p:txBody>
          <a:bodyPr/>
          <a:lstStyle/>
          <a:p>
            <a:r>
              <a:rPr lang="en-US" sz="4000" dirty="0" smtClean="0">
                <a:solidFill>
                  <a:schemeClr val="accent1">
                    <a:lumMod val="75000"/>
                  </a:schemeClr>
                </a:solidFill>
              </a:rPr>
              <a:t>Outline</a:t>
            </a:r>
            <a:r>
              <a:rPr lang="en-US" dirty="0" smtClean="0"/>
              <a:t>	</a:t>
            </a:r>
            <a:endParaRPr lang="en-US" dirty="0"/>
          </a:p>
        </p:txBody>
      </p:sp>
      <p:sp>
        <p:nvSpPr>
          <p:cNvPr id="3" name="Content Placeholder 2"/>
          <p:cNvSpPr>
            <a:spLocks noGrp="1"/>
          </p:cNvSpPr>
          <p:nvPr>
            <p:ph idx="1"/>
          </p:nvPr>
        </p:nvSpPr>
        <p:spPr>
          <a:xfrm>
            <a:off x="355969" y="1294687"/>
            <a:ext cx="8308670" cy="3685034"/>
          </a:xfrm>
        </p:spPr>
        <p:txBody>
          <a:bodyPr/>
          <a:lstStyle/>
          <a:p>
            <a:pPr marL="385763" indent="-385763">
              <a:buFont typeface="+mj-lt"/>
              <a:buAutoNum type="arabicPeriod"/>
            </a:pPr>
            <a:r>
              <a:rPr lang="en-US" dirty="0" smtClean="0"/>
              <a:t>Project Goals and Background</a:t>
            </a:r>
            <a:endParaRPr lang="en-US" dirty="0"/>
          </a:p>
          <a:p>
            <a:pPr marL="385763" indent="-385763">
              <a:buFont typeface="+mj-lt"/>
              <a:buAutoNum type="arabicPeriod"/>
            </a:pPr>
            <a:r>
              <a:rPr lang="en-US" dirty="0" smtClean="0"/>
              <a:t>Project One: Correlation Analysis</a:t>
            </a:r>
          </a:p>
          <a:p>
            <a:pPr marL="385763" indent="-385763">
              <a:buFont typeface="+mj-lt"/>
              <a:buAutoNum type="arabicPeriod"/>
            </a:pPr>
            <a:r>
              <a:rPr lang="en-US" dirty="0" smtClean="0"/>
              <a:t>Project Two: Linear Regression</a:t>
            </a:r>
            <a:endParaRPr lang="en-US" dirty="0"/>
          </a:p>
          <a:p>
            <a:pPr marL="385763" indent="-385763">
              <a:buFont typeface="+mj-lt"/>
              <a:buAutoNum type="arabicPeriod"/>
            </a:pPr>
            <a:r>
              <a:rPr lang="en-US" dirty="0" smtClean="0"/>
              <a:t>Conclusion</a:t>
            </a:r>
            <a:endParaRPr lang="en-US" dirty="0"/>
          </a:p>
          <a:p>
            <a:pPr marL="385763" indent="-385763">
              <a:buFont typeface="+mj-lt"/>
              <a:buAutoNum type="arabicPeriod"/>
            </a:pPr>
            <a:endParaRPr lang="en-US" sz="2200" dirty="0"/>
          </a:p>
        </p:txBody>
      </p:sp>
    </p:spTree>
    <p:extLst>
      <p:ext uri="{BB962C8B-B14F-4D97-AF65-F5344CB8AC3E}">
        <p14:creationId xmlns:p14="http://schemas.microsoft.com/office/powerpoint/2010/main" val="3314358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292"/>
            <a:ext cx="9144000" cy="1076490"/>
          </a:xfrm>
        </p:spPr>
        <p:txBody>
          <a:bodyPr/>
          <a:lstStyle/>
          <a:p>
            <a:r>
              <a:rPr lang="en-US" sz="3600" dirty="0" smtClean="0">
                <a:solidFill>
                  <a:schemeClr val="accent1">
                    <a:lumMod val="75000"/>
                  </a:schemeClr>
                </a:solidFill>
              </a:rPr>
              <a:t>ASP – Search – FT – Scatterplot with Fitting Line</a:t>
            </a:r>
            <a:r>
              <a:rPr lang="en-US" sz="2800" dirty="0" smtClean="0">
                <a:solidFill>
                  <a:schemeClr val="accent1">
                    <a:lumMod val="50000"/>
                  </a:schemeClr>
                </a:solidFill>
              </a:rPr>
              <a:t/>
            </a:r>
            <a:br>
              <a:rPr lang="en-US" sz="2800" dirty="0" smtClean="0">
                <a:solidFill>
                  <a:schemeClr val="accent1">
                    <a:lumMod val="50000"/>
                  </a:schemeClr>
                </a:solidFill>
              </a:rPr>
            </a:br>
            <a:r>
              <a:rPr lang="en-US" sz="1400" dirty="0" smtClean="0"/>
              <a:t> </a:t>
            </a:r>
            <a:endParaRPr lang="en-US" sz="1400" dirty="0">
              <a:solidFill>
                <a:schemeClr val="accent1">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2144" y="1163782"/>
            <a:ext cx="7539711" cy="4484471"/>
          </a:xfrm>
        </p:spPr>
      </p:pic>
    </p:spTree>
    <p:extLst>
      <p:ext uri="{BB962C8B-B14F-4D97-AF65-F5344CB8AC3E}">
        <p14:creationId xmlns:p14="http://schemas.microsoft.com/office/powerpoint/2010/main" val="760517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274637"/>
            <a:ext cx="9129713" cy="1071057"/>
          </a:xfrm>
        </p:spPr>
        <p:txBody>
          <a:bodyPr/>
          <a:lstStyle/>
          <a:p>
            <a:r>
              <a:rPr lang="en-US" sz="3200" dirty="0" err="1" smtClean="0">
                <a:solidFill>
                  <a:schemeClr val="accent1">
                    <a:lumMod val="75000"/>
                  </a:schemeClr>
                </a:solidFill>
              </a:rPr>
              <a:t>Mergent</a:t>
            </a:r>
            <a:r>
              <a:rPr lang="en-US" sz="3200" dirty="0" smtClean="0">
                <a:solidFill>
                  <a:schemeClr val="accent1">
                    <a:lumMod val="75000"/>
                  </a:schemeClr>
                </a:solidFill>
              </a:rPr>
              <a:t> Search and Page View (PV) Scatterplot with Fitting Line</a:t>
            </a:r>
            <a:endParaRPr lang="en-US" sz="3200"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612" y="1347481"/>
            <a:ext cx="7578776" cy="4507706"/>
          </a:xfrm>
        </p:spPr>
      </p:pic>
      <p:sp>
        <p:nvSpPr>
          <p:cNvPr id="3" name="TextBox 2"/>
          <p:cNvSpPr txBox="1"/>
          <p:nvPr/>
        </p:nvSpPr>
        <p:spPr>
          <a:xfrm>
            <a:off x="1708726" y="3396333"/>
            <a:ext cx="793405" cy="276999"/>
          </a:xfrm>
          <a:prstGeom prst="rect">
            <a:avLst/>
          </a:prstGeom>
          <a:noFill/>
          <a:ln>
            <a:noFill/>
          </a:ln>
        </p:spPr>
        <p:txBody>
          <a:bodyPr wrap="square" rtlCol="0">
            <a:spAutoFit/>
          </a:bodyPr>
          <a:lstStyle/>
          <a:p>
            <a:r>
              <a:rPr lang="en-US" sz="1200" dirty="0" smtClean="0"/>
              <a:t>outliers</a:t>
            </a:r>
            <a:endParaRPr lang="en-US" sz="1200" dirty="0"/>
          </a:p>
        </p:txBody>
      </p:sp>
      <p:cxnSp>
        <p:nvCxnSpPr>
          <p:cNvPr id="6" name="Straight Arrow Connector 5"/>
          <p:cNvCxnSpPr/>
          <p:nvPr/>
        </p:nvCxnSpPr>
        <p:spPr>
          <a:xfrm>
            <a:off x="2352502" y="3675118"/>
            <a:ext cx="606829" cy="339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352502" y="1911927"/>
            <a:ext cx="606829" cy="14844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730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lumMod val="75000"/>
                  </a:schemeClr>
                </a:solidFill>
              </a:rPr>
              <a:t>JSTOR Search and FT Scatterplot with Fitting Line</a:t>
            </a:r>
            <a:endParaRPr lang="en-US" sz="3200"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486" y="1277267"/>
            <a:ext cx="7411027" cy="4407932"/>
          </a:xfrm>
        </p:spPr>
      </p:pic>
    </p:spTree>
    <p:extLst>
      <p:ext uri="{BB962C8B-B14F-4D97-AF65-F5344CB8AC3E}">
        <p14:creationId xmlns:p14="http://schemas.microsoft.com/office/powerpoint/2010/main" val="1883306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446"/>
          </a:xfrm>
          <a:ln>
            <a:noFill/>
          </a:ln>
        </p:spPr>
        <p:txBody>
          <a:bodyPr/>
          <a:lstStyle/>
          <a:p>
            <a:r>
              <a:rPr lang="en-US" sz="3200" dirty="0" err="1" smtClean="0">
                <a:solidFill>
                  <a:schemeClr val="accent1">
                    <a:lumMod val="75000"/>
                  </a:schemeClr>
                </a:solidFill>
              </a:rPr>
              <a:t>PsycInfo</a:t>
            </a:r>
            <a:r>
              <a:rPr lang="en-US" sz="3200" dirty="0" smtClean="0">
                <a:solidFill>
                  <a:schemeClr val="accent1">
                    <a:lumMod val="75000"/>
                  </a:schemeClr>
                </a:solidFill>
              </a:rPr>
              <a:t> (Search) and </a:t>
            </a:r>
            <a:r>
              <a:rPr lang="en-US" sz="3200" dirty="0" err="1" smtClean="0">
                <a:solidFill>
                  <a:schemeClr val="accent1">
                    <a:lumMod val="75000"/>
                  </a:schemeClr>
                </a:solidFill>
              </a:rPr>
              <a:t>PsycArticle</a:t>
            </a:r>
            <a:r>
              <a:rPr lang="en-US" sz="3200" dirty="0" smtClean="0">
                <a:solidFill>
                  <a:schemeClr val="accent1">
                    <a:lumMod val="75000"/>
                  </a:schemeClr>
                </a:solidFill>
              </a:rPr>
              <a:t> (FT) Scatterplot with Fitting Line</a:t>
            </a:r>
            <a:endParaRPr lang="en-US" sz="3200"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441" y="1616365"/>
            <a:ext cx="7593695" cy="4516580"/>
          </a:xfrm>
        </p:spPr>
      </p:pic>
    </p:spTree>
    <p:extLst>
      <p:ext uri="{BB962C8B-B14F-4D97-AF65-F5344CB8AC3E}">
        <p14:creationId xmlns:p14="http://schemas.microsoft.com/office/powerpoint/2010/main" val="2763679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642"/>
            <a:ext cx="9144001" cy="894943"/>
          </a:xfrm>
        </p:spPr>
        <p:txBody>
          <a:bodyPr/>
          <a:lstStyle/>
          <a:p>
            <a:r>
              <a:rPr lang="en-US" sz="3600" dirty="0">
                <a:solidFill>
                  <a:schemeClr val="accent1">
                    <a:lumMod val="75000"/>
                  </a:schemeClr>
                </a:solidFill>
              </a:rPr>
              <a:t>ASP – Search - Linear </a:t>
            </a:r>
            <a:r>
              <a:rPr lang="en-US" sz="3600" dirty="0" smtClean="0">
                <a:solidFill>
                  <a:schemeClr val="accent1">
                    <a:lumMod val="75000"/>
                  </a:schemeClr>
                </a:solidFill>
              </a:rPr>
              <a:t>Regression – Result</a:t>
            </a:r>
            <a:r>
              <a:rPr lang="en-US" sz="4000" dirty="0" smtClean="0">
                <a:solidFill>
                  <a:schemeClr val="accent1">
                    <a:lumMod val="50000"/>
                  </a:schemeClr>
                </a:solidFill>
              </a:rPr>
              <a:t/>
            </a:r>
            <a:br>
              <a:rPr lang="en-US" sz="4000" dirty="0" smtClean="0">
                <a:solidFill>
                  <a:schemeClr val="accent1">
                    <a:lumMod val="50000"/>
                  </a:schemeClr>
                </a:solidFill>
              </a:rPr>
            </a:br>
            <a:r>
              <a:rPr lang="en-US" sz="1400" dirty="0" smtClean="0"/>
              <a:t> </a:t>
            </a:r>
            <a:r>
              <a:rPr lang="en-US" sz="1400" dirty="0"/>
              <a:t/>
            </a:r>
            <a:br>
              <a:rPr lang="en-US" sz="1400" dirty="0"/>
            </a:br>
            <a:endParaRPr lang="en-US" sz="1400" dirty="0"/>
          </a:p>
        </p:txBody>
      </p:sp>
      <p:sp>
        <p:nvSpPr>
          <p:cNvPr id="3" name="Content Placeholder 2"/>
          <p:cNvSpPr>
            <a:spLocks noGrp="1"/>
          </p:cNvSpPr>
          <p:nvPr>
            <p:ph idx="1"/>
          </p:nvPr>
        </p:nvSpPr>
        <p:spPr>
          <a:xfrm>
            <a:off x="328613" y="1081585"/>
            <a:ext cx="8535608" cy="5033465"/>
          </a:xfrm>
        </p:spPr>
        <p:txBody>
          <a:bodyPr/>
          <a:lstStyle/>
          <a:p>
            <a:pPr marL="457200" lvl="1" indent="0">
              <a:buNone/>
            </a:pPr>
            <a:endParaRPr lang="en-US" sz="1200" dirty="0" smtClean="0">
              <a:solidFill>
                <a:schemeClr val="accent5">
                  <a:lumMod val="75000"/>
                </a:schemeClr>
              </a:solidFill>
            </a:endParaRPr>
          </a:p>
          <a:p>
            <a:pPr marL="457200" lvl="1" indent="0">
              <a:buNone/>
            </a:pPr>
            <a:r>
              <a:rPr lang="en-US" sz="1400" dirty="0" smtClean="0">
                <a:solidFill>
                  <a:schemeClr val="accent5">
                    <a:lumMod val="75000"/>
                  </a:schemeClr>
                </a:solidFill>
              </a:rPr>
              <a:t>Call</a:t>
            </a:r>
            <a:r>
              <a:rPr lang="en-US" sz="1400" dirty="0">
                <a:solidFill>
                  <a:schemeClr val="accent5">
                    <a:lumMod val="75000"/>
                  </a:schemeClr>
                </a:solidFill>
              </a:rPr>
              <a:t>:</a:t>
            </a:r>
          </a:p>
          <a:p>
            <a:pPr marL="457200" lvl="1" indent="0">
              <a:buNone/>
            </a:pPr>
            <a:r>
              <a:rPr lang="en-US" sz="1400" dirty="0">
                <a:solidFill>
                  <a:schemeClr val="accent5">
                    <a:lumMod val="75000"/>
                  </a:schemeClr>
                </a:solidFill>
              </a:rPr>
              <a:t>lm(formula = </a:t>
            </a:r>
            <a:r>
              <a:rPr lang="en-US" sz="1400" dirty="0" err="1">
                <a:solidFill>
                  <a:schemeClr val="accent5">
                    <a:lumMod val="75000"/>
                  </a:schemeClr>
                </a:solidFill>
              </a:rPr>
              <a:t>vale_asp_search</a:t>
            </a:r>
            <a:r>
              <a:rPr lang="en-US" sz="1400" dirty="0">
                <a:solidFill>
                  <a:schemeClr val="accent5">
                    <a:lumMod val="75000"/>
                  </a:schemeClr>
                </a:solidFill>
              </a:rPr>
              <a:t> ~ </a:t>
            </a:r>
            <a:r>
              <a:rPr lang="en-US" sz="1400" dirty="0" smtClean="0">
                <a:solidFill>
                  <a:schemeClr val="accent5">
                    <a:lumMod val="75000"/>
                  </a:schemeClr>
                </a:solidFill>
              </a:rPr>
              <a:t>time(search</a:t>
            </a:r>
            <a:r>
              <a:rPr lang="en-US" sz="1400" dirty="0">
                <a:solidFill>
                  <a:schemeClr val="accent5">
                    <a:lumMod val="75000"/>
                  </a:schemeClr>
                </a:solidFill>
              </a:rPr>
              <a:t>))</a:t>
            </a:r>
          </a:p>
          <a:p>
            <a:pPr marL="457200" lvl="1" indent="0">
              <a:buNone/>
            </a:pPr>
            <a:endParaRPr lang="en-US" sz="1400" dirty="0">
              <a:solidFill>
                <a:schemeClr val="accent5">
                  <a:lumMod val="75000"/>
                </a:schemeClr>
              </a:solidFill>
            </a:endParaRPr>
          </a:p>
          <a:p>
            <a:pPr marL="457200" lvl="1" indent="0">
              <a:buNone/>
            </a:pPr>
            <a:r>
              <a:rPr lang="en-US" sz="1400" dirty="0">
                <a:solidFill>
                  <a:schemeClr val="accent5">
                    <a:lumMod val="75000"/>
                  </a:schemeClr>
                </a:solidFill>
              </a:rPr>
              <a:t>Residuals:</a:t>
            </a:r>
          </a:p>
          <a:p>
            <a:pPr marL="457200" lvl="1" indent="0">
              <a:buNone/>
            </a:pPr>
            <a:r>
              <a:rPr lang="en-US" sz="1400" dirty="0">
                <a:solidFill>
                  <a:schemeClr val="accent5">
                    <a:lumMod val="75000"/>
                  </a:schemeClr>
                </a:solidFill>
              </a:rPr>
              <a:t>     Min       1Q   Median       3Q      Max </a:t>
            </a:r>
          </a:p>
          <a:p>
            <a:pPr marL="457200" lvl="1" indent="0">
              <a:buNone/>
            </a:pPr>
            <a:r>
              <a:rPr lang="en-US" sz="1400" dirty="0">
                <a:solidFill>
                  <a:schemeClr val="accent5">
                    <a:lumMod val="75000"/>
                  </a:schemeClr>
                </a:solidFill>
              </a:rPr>
              <a:t>-17364.9  -9589.9   -633.7   7982.4  29618.5 </a:t>
            </a:r>
          </a:p>
          <a:p>
            <a:pPr marL="457200" lvl="1" indent="0">
              <a:buNone/>
            </a:pPr>
            <a:endParaRPr lang="en-US" sz="1400" dirty="0">
              <a:solidFill>
                <a:schemeClr val="accent5">
                  <a:lumMod val="75000"/>
                </a:schemeClr>
              </a:solidFill>
            </a:endParaRPr>
          </a:p>
          <a:p>
            <a:pPr marL="457200" lvl="1" indent="0">
              <a:buNone/>
            </a:pPr>
            <a:r>
              <a:rPr lang="en-US" sz="1400" dirty="0">
                <a:solidFill>
                  <a:schemeClr val="accent5">
                    <a:lumMod val="75000"/>
                  </a:schemeClr>
                </a:solidFill>
              </a:rPr>
              <a:t>Coefficients:</a:t>
            </a:r>
          </a:p>
          <a:p>
            <a:pPr marL="457200" lvl="1" indent="0">
              <a:buNone/>
            </a:pPr>
            <a:r>
              <a:rPr lang="en-US" sz="1400" dirty="0">
                <a:solidFill>
                  <a:schemeClr val="accent5">
                    <a:lumMod val="75000"/>
                  </a:schemeClr>
                </a:solidFill>
              </a:rPr>
              <a:t>                       </a:t>
            </a:r>
            <a:r>
              <a:rPr lang="en-US" sz="1400" dirty="0" smtClean="0">
                <a:solidFill>
                  <a:schemeClr val="accent5">
                    <a:lumMod val="75000"/>
                  </a:schemeClr>
                </a:solidFill>
              </a:rPr>
              <a:t>        Estimate       Std</a:t>
            </a:r>
            <a:r>
              <a:rPr lang="en-US" sz="1400" dirty="0">
                <a:solidFill>
                  <a:schemeClr val="accent5">
                    <a:lumMod val="75000"/>
                  </a:schemeClr>
                </a:solidFill>
              </a:rPr>
              <a:t>. Error </a:t>
            </a:r>
            <a:r>
              <a:rPr lang="en-US" sz="1400" dirty="0" smtClean="0">
                <a:solidFill>
                  <a:schemeClr val="accent5">
                    <a:lumMod val="75000"/>
                  </a:schemeClr>
                </a:solidFill>
              </a:rPr>
              <a:t>     t </a:t>
            </a:r>
            <a:r>
              <a:rPr lang="en-US" sz="1400" dirty="0">
                <a:solidFill>
                  <a:schemeClr val="accent5">
                    <a:lumMod val="75000"/>
                  </a:schemeClr>
                </a:solidFill>
              </a:rPr>
              <a:t>value </a:t>
            </a:r>
            <a:r>
              <a:rPr lang="en-US" sz="1400" dirty="0" smtClean="0">
                <a:solidFill>
                  <a:schemeClr val="accent5">
                    <a:lumMod val="75000"/>
                  </a:schemeClr>
                </a:solidFill>
              </a:rPr>
              <a:t>       Pr</a:t>
            </a:r>
            <a:r>
              <a:rPr lang="en-US" sz="1400" dirty="0">
                <a:solidFill>
                  <a:schemeClr val="accent5">
                    <a:lumMod val="75000"/>
                  </a:schemeClr>
                </a:solidFill>
              </a:rPr>
              <a:t>(&gt;|t|)    </a:t>
            </a:r>
          </a:p>
          <a:p>
            <a:pPr marL="457200" lvl="1" indent="0">
              <a:buNone/>
            </a:pPr>
            <a:r>
              <a:rPr lang="en-US" sz="1400" dirty="0">
                <a:solidFill>
                  <a:schemeClr val="accent5">
                    <a:lumMod val="75000"/>
                  </a:schemeClr>
                </a:solidFill>
              </a:rPr>
              <a:t>(Intercept)           </a:t>
            </a:r>
            <a:r>
              <a:rPr lang="en-US" sz="1400" b="1" dirty="0">
                <a:solidFill>
                  <a:schemeClr val="accent5">
                    <a:lumMod val="75000"/>
                  </a:schemeClr>
                </a:solidFill>
              </a:rPr>
              <a:t>1619534.1</a:t>
            </a:r>
            <a:r>
              <a:rPr lang="en-US" sz="1400" dirty="0">
                <a:solidFill>
                  <a:schemeClr val="accent5">
                    <a:lumMod val="75000"/>
                  </a:schemeClr>
                </a:solidFill>
              </a:rPr>
              <a:t>   </a:t>
            </a:r>
            <a:r>
              <a:rPr lang="en-US" sz="1400" dirty="0" smtClean="0">
                <a:solidFill>
                  <a:schemeClr val="accent5">
                    <a:lumMod val="75000"/>
                  </a:schemeClr>
                </a:solidFill>
              </a:rPr>
              <a:t>  460703.3      3.515          0.000578 </a:t>
            </a:r>
            <a:r>
              <a:rPr lang="en-US" sz="1400" dirty="0">
                <a:solidFill>
                  <a:schemeClr val="accent5">
                    <a:lumMod val="75000"/>
                  </a:schemeClr>
                </a:solidFill>
              </a:rPr>
              <a:t>***</a:t>
            </a:r>
          </a:p>
          <a:p>
            <a:pPr marL="457200" lvl="1" indent="0">
              <a:buNone/>
            </a:pPr>
            <a:r>
              <a:rPr lang="en-US" sz="1400" dirty="0" smtClean="0">
                <a:solidFill>
                  <a:schemeClr val="accent5">
                    <a:lumMod val="75000"/>
                  </a:schemeClr>
                </a:solidFill>
              </a:rPr>
              <a:t>time(search</a:t>
            </a:r>
            <a:r>
              <a:rPr lang="en-US" sz="1400" dirty="0">
                <a:solidFill>
                  <a:schemeClr val="accent5">
                    <a:lumMod val="75000"/>
                  </a:schemeClr>
                </a:solidFill>
              </a:rPr>
              <a:t>)    </a:t>
            </a:r>
            <a:r>
              <a:rPr lang="en-US" sz="1400" dirty="0" smtClean="0">
                <a:solidFill>
                  <a:schemeClr val="accent5">
                    <a:lumMod val="75000"/>
                  </a:schemeClr>
                </a:solidFill>
              </a:rPr>
              <a:t>     </a:t>
            </a:r>
            <a:r>
              <a:rPr lang="en-US" sz="1400" b="1" dirty="0" smtClean="0">
                <a:solidFill>
                  <a:schemeClr val="accent5">
                    <a:lumMod val="75000"/>
                  </a:schemeClr>
                </a:solidFill>
              </a:rPr>
              <a:t>-</a:t>
            </a:r>
            <a:r>
              <a:rPr lang="en-US" sz="1400" b="1" dirty="0">
                <a:solidFill>
                  <a:schemeClr val="accent5">
                    <a:lumMod val="75000"/>
                  </a:schemeClr>
                </a:solidFill>
              </a:rPr>
              <a:t>797.1</a:t>
            </a:r>
            <a:r>
              <a:rPr lang="en-US" sz="1400" dirty="0">
                <a:solidFill>
                  <a:schemeClr val="accent5">
                    <a:lumMod val="75000"/>
                  </a:schemeClr>
                </a:solidFill>
              </a:rPr>
              <a:t>      </a:t>
            </a:r>
            <a:r>
              <a:rPr lang="en-US" sz="1400" dirty="0" smtClean="0">
                <a:solidFill>
                  <a:schemeClr val="accent5">
                    <a:lumMod val="75000"/>
                  </a:schemeClr>
                </a:solidFill>
              </a:rPr>
              <a:t>      228.9            -</a:t>
            </a:r>
            <a:r>
              <a:rPr lang="en-US" sz="1400" dirty="0">
                <a:solidFill>
                  <a:schemeClr val="accent5">
                    <a:lumMod val="75000"/>
                  </a:schemeClr>
                </a:solidFill>
              </a:rPr>
              <a:t>3.482 </a:t>
            </a:r>
            <a:r>
              <a:rPr lang="en-US" sz="1400" dirty="0" smtClean="0">
                <a:solidFill>
                  <a:schemeClr val="accent5">
                    <a:lumMod val="75000"/>
                  </a:schemeClr>
                </a:solidFill>
              </a:rPr>
              <a:t>        0.000650 </a:t>
            </a:r>
            <a:r>
              <a:rPr lang="en-US" sz="1400" dirty="0">
                <a:solidFill>
                  <a:schemeClr val="accent5">
                    <a:lumMod val="75000"/>
                  </a:schemeClr>
                </a:solidFill>
              </a:rPr>
              <a:t>***</a:t>
            </a:r>
          </a:p>
          <a:p>
            <a:pPr marL="457200" lvl="1" indent="0">
              <a:buNone/>
            </a:pPr>
            <a:r>
              <a:rPr lang="en-US" sz="1400" dirty="0">
                <a:solidFill>
                  <a:schemeClr val="accent5">
                    <a:lumMod val="75000"/>
                  </a:schemeClr>
                </a:solidFill>
              </a:rPr>
              <a:t>---</a:t>
            </a:r>
          </a:p>
          <a:p>
            <a:pPr marL="457200" lvl="1" indent="0">
              <a:buNone/>
            </a:pPr>
            <a:r>
              <a:rPr lang="en-US" sz="1400" dirty="0">
                <a:solidFill>
                  <a:schemeClr val="accent5">
                    <a:lumMod val="75000"/>
                  </a:schemeClr>
                </a:solidFill>
              </a:rPr>
              <a:t>Signif. codes:  0 ‘***’ 0.001 ‘**’ 0.01 ‘*’ 0.05 ‘.’ 0.1 ‘ ’ 1</a:t>
            </a:r>
          </a:p>
          <a:p>
            <a:pPr marL="457200" lvl="1" indent="0">
              <a:buNone/>
            </a:pPr>
            <a:endParaRPr lang="en-US" sz="1400" dirty="0">
              <a:solidFill>
                <a:schemeClr val="accent5">
                  <a:lumMod val="75000"/>
                </a:schemeClr>
              </a:solidFill>
            </a:endParaRPr>
          </a:p>
          <a:p>
            <a:pPr marL="457200" lvl="1" indent="0">
              <a:buNone/>
            </a:pPr>
            <a:r>
              <a:rPr lang="en-US" sz="1400" dirty="0">
                <a:solidFill>
                  <a:schemeClr val="accent5">
                    <a:lumMod val="75000"/>
                  </a:schemeClr>
                </a:solidFill>
              </a:rPr>
              <a:t>Residual standard error: 10630 on 153 degrees of freedom</a:t>
            </a:r>
          </a:p>
          <a:p>
            <a:pPr marL="457200" lvl="1" indent="0">
              <a:buNone/>
            </a:pPr>
            <a:r>
              <a:rPr lang="en-US" sz="1400" dirty="0">
                <a:solidFill>
                  <a:schemeClr val="accent5">
                    <a:lumMod val="75000"/>
                  </a:schemeClr>
                </a:solidFill>
              </a:rPr>
              <a:t>Multiple R-squared:  0.07341,	Adjusted R-squared:  </a:t>
            </a:r>
            <a:r>
              <a:rPr lang="en-US" sz="1400" b="1" dirty="0">
                <a:solidFill>
                  <a:schemeClr val="accent5">
                    <a:lumMod val="75000"/>
                  </a:schemeClr>
                </a:solidFill>
              </a:rPr>
              <a:t>0.06736</a:t>
            </a:r>
            <a:r>
              <a:rPr lang="en-US" sz="1400" dirty="0">
                <a:solidFill>
                  <a:schemeClr val="accent5">
                    <a:lumMod val="75000"/>
                  </a:schemeClr>
                </a:solidFill>
              </a:rPr>
              <a:t> </a:t>
            </a:r>
          </a:p>
          <a:p>
            <a:pPr marL="457200" lvl="1" indent="0">
              <a:buNone/>
            </a:pPr>
            <a:r>
              <a:rPr lang="en-US" sz="1400" dirty="0">
                <a:solidFill>
                  <a:schemeClr val="accent5">
                    <a:lumMod val="75000"/>
                  </a:schemeClr>
                </a:solidFill>
              </a:rPr>
              <a:t>F-statistic: 12.12 on 1 and 153 DF,  p-value: </a:t>
            </a:r>
            <a:r>
              <a:rPr lang="en-US" sz="1400" b="1" dirty="0">
                <a:solidFill>
                  <a:schemeClr val="accent5">
                    <a:lumMod val="75000"/>
                  </a:schemeClr>
                </a:solidFill>
              </a:rPr>
              <a:t>0.0006497</a:t>
            </a:r>
          </a:p>
        </p:txBody>
      </p:sp>
    </p:spTree>
    <p:extLst>
      <p:ext uri="{BB962C8B-B14F-4D97-AF65-F5344CB8AC3E}">
        <p14:creationId xmlns:p14="http://schemas.microsoft.com/office/powerpoint/2010/main" val="2195444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17713"/>
            <a:ext cx="8229600" cy="1143000"/>
          </a:xfrm>
        </p:spPr>
        <p:txBody>
          <a:bodyPr/>
          <a:lstStyle/>
          <a:p>
            <a:r>
              <a:rPr lang="en-US" sz="3600" dirty="0" smtClean="0">
                <a:solidFill>
                  <a:schemeClr val="accent1">
                    <a:lumMod val="75000"/>
                  </a:schemeClr>
                </a:solidFill>
              </a:rPr>
              <a:t>ASP – Search – Linear Regression – Result Interpretation</a:t>
            </a:r>
            <a:endParaRPr lang="en-US" sz="3600" dirty="0">
              <a:solidFill>
                <a:schemeClr val="accent1">
                  <a:lumMod val="75000"/>
                </a:schemeClr>
              </a:solidFill>
            </a:endParaRPr>
          </a:p>
        </p:txBody>
      </p:sp>
      <p:sp>
        <p:nvSpPr>
          <p:cNvPr id="3" name="Content Placeholder 2"/>
          <p:cNvSpPr>
            <a:spLocks noGrp="1"/>
          </p:cNvSpPr>
          <p:nvPr>
            <p:ph idx="1"/>
          </p:nvPr>
        </p:nvSpPr>
        <p:spPr>
          <a:xfrm>
            <a:off x="457200" y="1961910"/>
            <a:ext cx="8229600" cy="4525963"/>
          </a:xfrm>
        </p:spPr>
        <p:txBody>
          <a:bodyPr/>
          <a:lstStyle/>
          <a:p>
            <a:r>
              <a:rPr lang="en-US" sz="2200" dirty="0" smtClean="0"/>
              <a:t>Because: </a:t>
            </a:r>
            <a:r>
              <a:rPr lang="en-US" sz="2200" dirty="0" smtClean="0"/>
              <a:t>Y </a:t>
            </a:r>
            <a:r>
              <a:rPr lang="en-US" sz="2200" dirty="0" smtClean="0"/>
              <a:t>= </a:t>
            </a:r>
            <a:r>
              <a:rPr lang="en-US" sz="2200" dirty="0" smtClean="0"/>
              <a:t>a </a:t>
            </a:r>
            <a:r>
              <a:rPr lang="en-US" sz="2200" dirty="0" smtClean="0"/>
              <a:t>+ </a:t>
            </a:r>
            <a:r>
              <a:rPr lang="en-US" sz="2200" dirty="0" smtClean="0"/>
              <a:t>b</a:t>
            </a:r>
            <a:r>
              <a:rPr lang="en-US" sz="2200" dirty="0"/>
              <a:t>X</a:t>
            </a:r>
            <a:r>
              <a:rPr lang="en-US" sz="2200" dirty="0" smtClean="0"/>
              <a:t>, </a:t>
            </a:r>
            <a:r>
              <a:rPr lang="en-US" sz="2200" dirty="0" smtClean="0"/>
              <a:t>and in our project, Y is Search, X is Year</a:t>
            </a:r>
          </a:p>
          <a:p>
            <a:r>
              <a:rPr lang="en-US" sz="2200" dirty="0" smtClean="0"/>
              <a:t>Thus: “Search = 1619534 – (797 x Year)”</a:t>
            </a:r>
          </a:p>
          <a:p>
            <a:r>
              <a:rPr lang="en-US" sz="2200" dirty="0" smtClean="0"/>
              <a:t>Interpretation (Report):</a:t>
            </a:r>
          </a:p>
          <a:p>
            <a:pPr lvl="1"/>
            <a:r>
              <a:rPr lang="en-US" sz="2200" i="1" dirty="0"/>
              <a:t>The linear regression analysis indicated that the time factor (month/year) was significantly related to the database </a:t>
            </a:r>
            <a:r>
              <a:rPr lang="en-US" sz="2200" i="1" dirty="0" smtClean="0"/>
              <a:t>search data. </a:t>
            </a:r>
            <a:r>
              <a:rPr lang="en-US" sz="2200" i="1" dirty="0"/>
              <a:t>As the time increases by one year, the </a:t>
            </a:r>
            <a:r>
              <a:rPr lang="en-US" sz="2200" i="1" dirty="0" smtClean="0"/>
              <a:t>search decreases </a:t>
            </a:r>
            <a:r>
              <a:rPr lang="en-US" sz="2200" i="1" dirty="0"/>
              <a:t>by </a:t>
            </a:r>
            <a:r>
              <a:rPr lang="en-US" sz="2200" i="1" dirty="0" smtClean="0"/>
              <a:t>797. </a:t>
            </a:r>
            <a:endParaRPr lang="en-US" sz="2200" i="1" dirty="0"/>
          </a:p>
          <a:p>
            <a:pPr lvl="1"/>
            <a:r>
              <a:rPr lang="en-US" sz="2200" i="1" dirty="0" smtClean="0"/>
              <a:t>adjusted R</a:t>
            </a:r>
            <a:r>
              <a:rPr lang="en-US" sz="2200" i="1" baseline="30000" dirty="0" smtClean="0"/>
              <a:t>2</a:t>
            </a:r>
            <a:r>
              <a:rPr lang="en-US" sz="2200" i="1" dirty="0" smtClean="0"/>
              <a:t> </a:t>
            </a:r>
            <a:r>
              <a:rPr lang="en-US" sz="2200" i="1" dirty="0"/>
              <a:t>= </a:t>
            </a:r>
            <a:r>
              <a:rPr lang="en-US" sz="2200" i="1" dirty="0" smtClean="0"/>
              <a:t>0.07, </a:t>
            </a:r>
            <a:r>
              <a:rPr lang="en-US" sz="2200" i="1" dirty="0"/>
              <a:t>F(1, </a:t>
            </a:r>
            <a:r>
              <a:rPr lang="en-US" sz="2200" i="1" dirty="0" smtClean="0"/>
              <a:t>153) </a:t>
            </a:r>
            <a:r>
              <a:rPr lang="en-US" sz="2200" i="1" dirty="0"/>
              <a:t>= </a:t>
            </a:r>
            <a:r>
              <a:rPr lang="en-US" sz="2200" i="1" dirty="0" smtClean="0"/>
              <a:t>12.12, </a:t>
            </a:r>
            <a:r>
              <a:rPr lang="en-US" sz="2200" i="1" dirty="0"/>
              <a:t>p &lt; .</a:t>
            </a:r>
            <a:r>
              <a:rPr lang="en-US" sz="2200" i="1" dirty="0" smtClean="0"/>
              <a:t>001</a:t>
            </a:r>
            <a:endParaRPr lang="en-US" sz="2200" i="1" dirty="0"/>
          </a:p>
        </p:txBody>
      </p:sp>
    </p:spTree>
    <p:extLst>
      <p:ext uri="{BB962C8B-B14F-4D97-AF65-F5344CB8AC3E}">
        <p14:creationId xmlns:p14="http://schemas.microsoft.com/office/powerpoint/2010/main" val="1806281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solidFill>
                  <a:schemeClr val="accent1">
                    <a:lumMod val="75000"/>
                  </a:schemeClr>
                </a:solidFill>
              </a:rPr>
              <a:t>Summary of Results (Search)</a:t>
            </a:r>
            <a:endParaRPr lang="en-US" sz="3600" dirty="0">
              <a:solidFill>
                <a:schemeClr val="accent1">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4690158"/>
              </p:ext>
            </p:extLst>
          </p:nvPr>
        </p:nvGraphicFramePr>
        <p:xfrm>
          <a:off x="1505527" y="1417638"/>
          <a:ext cx="5892800" cy="3057585"/>
        </p:xfrm>
        <a:graphic>
          <a:graphicData uri="http://schemas.openxmlformats.org/drawingml/2006/table">
            <a:tbl>
              <a:tblPr firstRow="1" bandRow="1">
                <a:tableStyleId>{5C22544A-7EE6-4342-B048-85BDC9FD1C3A}</a:tableStyleId>
              </a:tblPr>
              <a:tblGrid>
                <a:gridCol w="1178560">
                  <a:extLst>
                    <a:ext uri="{9D8B030D-6E8A-4147-A177-3AD203B41FA5}">
                      <a16:colId xmlns:a16="http://schemas.microsoft.com/office/drawing/2014/main" val="4008150080"/>
                    </a:ext>
                  </a:extLst>
                </a:gridCol>
                <a:gridCol w="1130531">
                  <a:extLst>
                    <a:ext uri="{9D8B030D-6E8A-4147-A177-3AD203B41FA5}">
                      <a16:colId xmlns:a16="http://schemas.microsoft.com/office/drawing/2014/main" val="2859390468"/>
                    </a:ext>
                  </a:extLst>
                </a:gridCol>
                <a:gridCol w="1226589">
                  <a:extLst>
                    <a:ext uri="{9D8B030D-6E8A-4147-A177-3AD203B41FA5}">
                      <a16:colId xmlns:a16="http://schemas.microsoft.com/office/drawing/2014/main" val="1330082951"/>
                    </a:ext>
                  </a:extLst>
                </a:gridCol>
                <a:gridCol w="1178560">
                  <a:extLst>
                    <a:ext uri="{9D8B030D-6E8A-4147-A177-3AD203B41FA5}">
                      <a16:colId xmlns:a16="http://schemas.microsoft.com/office/drawing/2014/main" val="3378292266"/>
                    </a:ext>
                  </a:extLst>
                </a:gridCol>
                <a:gridCol w="1178560">
                  <a:extLst>
                    <a:ext uri="{9D8B030D-6E8A-4147-A177-3AD203B41FA5}">
                      <a16:colId xmlns:a16="http://schemas.microsoft.com/office/drawing/2014/main" val="3956191247"/>
                    </a:ext>
                  </a:extLst>
                </a:gridCol>
              </a:tblGrid>
              <a:tr h="611517">
                <a:tc>
                  <a:txBody>
                    <a:bodyPr/>
                    <a:lstStyle/>
                    <a:p>
                      <a:r>
                        <a:rPr lang="en-US" dirty="0" smtClean="0"/>
                        <a:t>Database</a:t>
                      </a:r>
                      <a:endParaRPr lang="en-US" dirty="0"/>
                    </a:p>
                  </a:txBody>
                  <a:tcPr/>
                </a:tc>
                <a:tc>
                  <a:txBody>
                    <a:bodyPr/>
                    <a:lstStyle/>
                    <a:p>
                      <a:r>
                        <a:rPr lang="en-US" dirty="0" smtClean="0"/>
                        <a:t> Intercept</a:t>
                      </a:r>
                      <a:endParaRPr lang="en-US" dirty="0"/>
                    </a:p>
                  </a:txBody>
                  <a:tcPr/>
                </a:tc>
                <a:tc>
                  <a:txBody>
                    <a:bodyPr/>
                    <a:lstStyle/>
                    <a:p>
                      <a:r>
                        <a:rPr lang="en-US" baseline="0" dirty="0" smtClean="0"/>
                        <a:t>    Slope</a:t>
                      </a:r>
                      <a:endParaRPr lang="en-US" dirty="0"/>
                    </a:p>
                  </a:txBody>
                  <a:tcPr/>
                </a:tc>
                <a:tc>
                  <a:txBody>
                    <a:bodyPr/>
                    <a:lstStyle/>
                    <a:p>
                      <a:pPr algn="ctr"/>
                      <a:r>
                        <a:rPr lang="en-US" dirty="0" smtClean="0"/>
                        <a:t>p</a:t>
                      </a:r>
                      <a:r>
                        <a:rPr lang="en-US" baseline="0" dirty="0" smtClean="0"/>
                        <a:t> </a:t>
                      </a:r>
                      <a:endParaRPr lang="en-US" dirty="0"/>
                    </a:p>
                  </a:txBody>
                  <a:tcPr/>
                </a:tc>
                <a:tc>
                  <a:txBody>
                    <a:bodyPr/>
                    <a:lstStyle/>
                    <a:p>
                      <a:r>
                        <a:rPr lang="en-US" dirty="0" smtClean="0"/>
                        <a:t>       R</a:t>
                      </a:r>
                      <a:r>
                        <a:rPr lang="en-US" baseline="30000" dirty="0" smtClean="0"/>
                        <a:t>2 </a:t>
                      </a:r>
                      <a:endParaRPr lang="en-US" baseline="30000" dirty="0"/>
                    </a:p>
                  </a:txBody>
                  <a:tcPr/>
                </a:tc>
                <a:extLst>
                  <a:ext uri="{0D108BD9-81ED-4DB2-BD59-A6C34878D82A}">
                    <a16:rowId xmlns:a16="http://schemas.microsoft.com/office/drawing/2014/main" val="3234153173"/>
                  </a:ext>
                </a:extLst>
              </a:tr>
              <a:tr h="611517">
                <a:tc>
                  <a:txBody>
                    <a:bodyPr/>
                    <a:lstStyle/>
                    <a:p>
                      <a:r>
                        <a:rPr lang="en-US" dirty="0" smtClean="0"/>
                        <a:t>ASP</a:t>
                      </a:r>
                      <a:endParaRPr lang="en-US" dirty="0"/>
                    </a:p>
                  </a:txBody>
                  <a:tcPr/>
                </a:tc>
                <a:tc>
                  <a:txBody>
                    <a:bodyPr/>
                    <a:lstStyle/>
                    <a:p>
                      <a:r>
                        <a:rPr lang="en-US" dirty="0" smtClean="0"/>
                        <a:t>1,619,534</a:t>
                      </a:r>
                      <a:endParaRPr lang="en-US" dirty="0"/>
                    </a:p>
                  </a:txBody>
                  <a:tcPr/>
                </a:tc>
                <a:tc>
                  <a:txBody>
                    <a:bodyPr/>
                    <a:lstStyle/>
                    <a:p>
                      <a:r>
                        <a:rPr lang="en-US" dirty="0" smtClean="0"/>
                        <a:t>    -797</a:t>
                      </a:r>
                      <a:endParaRPr lang="en-US" dirty="0"/>
                    </a:p>
                  </a:txBody>
                  <a:tcPr/>
                </a:tc>
                <a:tc>
                  <a:txBody>
                    <a:bodyPr/>
                    <a:lstStyle/>
                    <a:p>
                      <a:r>
                        <a:rPr lang="en-US" dirty="0" smtClean="0"/>
                        <a:t>  0.00065</a:t>
                      </a:r>
                      <a:endParaRPr lang="en-US" dirty="0"/>
                    </a:p>
                  </a:txBody>
                  <a:tcPr/>
                </a:tc>
                <a:tc>
                  <a:txBody>
                    <a:bodyPr/>
                    <a:lstStyle/>
                    <a:p>
                      <a:r>
                        <a:rPr lang="en-US" dirty="0" smtClean="0"/>
                        <a:t>    0.07</a:t>
                      </a:r>
                      <a:endParaRPr lang="en-US" dirty="0"/>
                    </a:p>
                  </a:txBody>
                  <a:tcPr/>
                </a:tc>
                <a:extLst>
                  <a:ext uri="{0D108BD9-81ED-4DB2-BD59-A6C34878D82A}">
                    <a16:rowId xmlns:a16="http://schemas.microsoft.com/office/drawing/2014/main" val="2571974291"/>
                  </a:ext>
                </a:extLst>
              </a:tr>
              <a:tr h="611517">
                <a:tc>
                  <a:txBody>
                    <a:bodyPr/>
                    <a:lstStyle/>
                    <a:p>
                      <a:r>
                        <a:rPr lang="en-US" dirty="0" err="1" smtClean="0"/>
                        <a:t>Mergent</a:t>
                      </a:r>
                      <a:endParaRPr lang="en-US" dirty="0"/>
                    </a:p>
                  </a:txBody>
                  <a:tcPr/>
                </a:tc>
                <a:tc>
                  <a:txBody>
                    <a:bodyPr/>
                    <a:lstStyle/>
                    <a:p>
                      <a:r>
                        <a:rPr lang="en-US" sz="1800" kern="1200" dirty="0" smtClean="0">
                          <a:solidFill>
                            <a:schemeClr val="dk1"/>
                          </a:solidFill>
                          <a:effectLst/>
                          <a:latin typeface="+mn-lt"/>
                          <a:ea typeface="+mn-ea"/>
                          <a:cs typeface="+mn-cs"/>
                        </a:rPr>
                        <a:t>-152,390</a:t>
                      </a:r>
                      <a:endParaRPr lang="en-US" dirty="0"/>
                    </a:p>
                  </a:txBody>
                  <a:tcPr/>
                </a:tc>
                <a:tc>
                  <a:txBody>
                    <a:bodyPr/>
                    <a:lstStyle/>
                    <a:p>
                      <a:r>
                        <a:rPr lang="en-US" dirty="0" smtClean="0"/>
                        <a:t>    76</a:t>
                      </a:r>
                      <a:endParaRPr lang="en-US" dirty="0"/>
                    </a:p>
                  </a:txBody>
                  <a:tcPr/>
                </a:tc>
                <a:tc>
                  <a:txBody>
                    <a:bodyPr/>
                    <a:lstStyle/>
                    <a:p>
                      <a:r>
                        <a:rPr lang="en-US" dirty="0" smtClean="0"/>
                        <a:t>  0.0066</a:t>
                      </a:r>
                      <a:endParaRPr lang="en-US" dirty="0"/>
                    </a:p>
                  </a:txBody>
                  <a:tcPr/>
                </a:tc>
                <a:tc>
                  <a:txBody>
                    <a:bodyPr/>
                    <a:lstStyle/>
                    <a:p>
                      <a:r>
                        <a:rPr lang="en-US" dirty="0" smtClean="0"/>
                        <a:t>    0.04</a:t>
                      </a:r>
                      <a:endParaRPr lang="en-US" dirty="0"/>
                    </a:p>
                  </a:txBody>
                  <a:tcPr/>
                </a:tc>
                <a:extLst>
                  <a:ext uri="{0D108BD9-81ED-4DB2-BD59-A6C34878D82A}">
                    <a16:rowId xmlns:a16="http://schemas.microsoft.com/office/drawing/2014/main" val="3366885457"/>
                  </a:ext>
                </a:extLst>
              </a:tr>
              <a:tr h="611517">
                <a:tc>
                  <a:txBody>
                    <a:bodyPr/>
                    <a:lstStyle/>
                    <a:p>
                      <a:r>
                        <a:rPr lang="en-US" dirty="0" err="1" smtClean="0"/>
                        <a:t>JStor</a:t>
                      </a:r>
                      <a:endParaRPr lang="en-US" dirty="0"/>
                    </a:p>
                  </a:txBody>
                  <a:tcPr/>
                </a:tc>
                <a:tc>
                  <a:txBody>
                    <a:bodyPr/>
                    <a:lstStyle/>
                    <a:p>
                      <a:r>
                        <a:rPr lang="en-US" sz="1800" kern="1200" dirty="0" smtClean="0">
                          <a:solidFill>
                            <a:schemeClr val="dk1"/>
                          </a:solidFill>
                          <a:effectLst/>
                          <a:latin typeface="+mn-lt"/>
                          <a:ea typeface="+mn-ea"/>
                          <a:cs typeface="+mn-cs"/>
                        </a:rPr>
                        <a:t>499,944</a:t>
                      </a:r>
                      <a:endParaRPr lang="en-US" dirty="0"/>
                    </a:p>
                  </a:txBody>
                  <a:tcPr/>
                </a:tc>
                <a:tc>
                  <a:txBody>
                    <a:bodyPr/>
                    <a:lstStyle/>
                    <a:p>
                      <a:r>
                        <a:rPr lang="en-US" dirty="0" smtClean="0"/>
                        <a:t>   -245</a:t>
                      </a:r>
                      <a:endParaRPr lang="en-US" dirty="0"/>
                    </a:p>
                  </a:txBody>
                  <a:tcPr/>
                </a:tc>
                <a:tc>
                  <a:txBody>
                    <a:bodyPr/>
                    <a:lstStyle/>
                    <a:p>
                      <a:r>
                        <a:rPr lang="en-US" dirty="0" smtClean="0"/>
                        <a:t>  0.0034</a:t>
                      </a:r>
                      <a:endParaRPr lang="en-US" dirty="0"/>
                    </a:p>
                  </a:txBody>
                  <a:tcPr/>
                </a:tc>
                <a:tc>
                  <a:txBody>
                    <a:bodyPr/>
                    <a:lstStyle/>
                    <a:p>
                      <a:r>
                        <a:rPr lang="en-US" dirty="0" smtClean="0"/>
                        <a:t>    0.05</a:t>
                      </a:r>
                      <a:endParaRPr lang="en-US" dirty="0"/>
                    </a:p>
                  </a:txBody>
                  <a:tcPr/>
                </a:tc>
                <a:extLst>
                  <a:ext uri="{0D108BD9-81ED-4DB2-BD59-A6C34878D82A}">
                    <a16:rowId xmlns:a16="http://schemas.microsoft.com/office/drawing/2014/main" val="121611602"/>
                  </a:ext>
                </a:extLst>
              </a:tr>
              <a:tr h="611517">
                <a:tc>
                  <a:txBody>
                    <a:bodyPr/>
                    <a:lstStyle/>
                    <a:p>
                      <a:r>
                        <a:rPr lang="en-US" dirty="0" err="1" smtClean="0"/>
                        <a:t>PsycInfo</a:t>
                      </a:r>
                      <a:endParaRPr lang="en-US" dirty="0"/>
                    </a:p>
                  </a:txBody>
                  <a:tcPr/>
                </a:tc>
                <a:tc>
                  <a:txBody>
                    <a:bodyPr/>
                    <a:lstStyle/>
                    <a:p>
                      <a:r>
                        <a:rPr lang="en-US" sz="1800" kern="1200" dirty="0" smtClean="0">
                          <a:solidFill>
                            <a:schemeClr val="dk1"/>
                          </a:solidFill>
                          <a:effectLst/>
                          <a:latin typeface="+mn-lt"/>
                          <a:ea typeface="+mn-ea"/>
                          <a:cs typeface="+mn-cs"/>
                        </a:rPr>
                        <a:t>271,065</a:t>
                      </a:r>
                      <a:endParaRPr lang="en-US" dirty="0"/>
                    </a:p>
                  </a:txBody>
                  <a:tcPr/>
                </a:tc>
                <a:tc>
                  <a:txBody>
                    <a:bodyPr/>
                    <a:lstStyle/>
                    <a:p>
                      <a:r>
                        <a:rPr lang="en-US" dirty="0" smtClean="0"/>
                        <a:t>   -129</a:t>
                      </a:r>
                      <a:endParaRPr lang="en-US" dirty="0"/>
                    </a:p>
                  </a:txBody>
                  <a:tcPr/>
                </a:tc>
                <a:tc>
                  <a:txBody>
                    <a:bodyPr/>
                    <a:lstStyle/>
                    <a:p>
                      <a:r>
                        <a:rPr lang="en-US" dirty="0" smtClean="0"/>
                        <a:t>  </a:t>
                      </a:r>
                      <a:r>
                        <a:rPr lang="en-US" dirty="0" smtClean="0">
                          <a:solidFill>
                            <a:srgbClr val="FF0000"/>
                          </a:solidFill>
                        </a:rPr>
                        <a:t>0.4146</a:t>
                      </a:r>
                      <a:endParaRPr lang="en-US" dirty="0">
                        <a:solidFill>
                          <a:srgbClr val="FF0000"/>
                        </a:solidFill>
                      </a:endParaRPr>
                    </a:p>
                  </a:txBody>
                  <a:tcPr/>
                </a:tc>
                <a:tc>
                  <a:txBody>
                    <a:bodyPr/>
                    <a:lstStyle/>
                    <a:p>
                      <a:r>
                        <a:rPr lang="en-US" dirty="0" smtClean="0"/>
                        <a:t>   </a:t>
                      </a:r>
                      <a:r>
                        <a:rPr lang="en-US" dirty="0" smtClean="0">
                          <a:solidFill>
                            <a:srgbClr val="FF0000"/>
                          </a:solidFill>
                        </a:rPr>
                        <a:t>-0.002</a:t>
                      </a:r>
                      <a:endParaRPr lang="en-US" dirty="0">
                        <a:solidFill>
                          <a:srgbClr val="FF0000"/>
                        </a:solidFill>
                      </a:endParaRPr>
                    </a:p>
                  </a:txBody>
                  <a:tcPr/>
                </a:tc>
                <a:extLst>
                  <a:ext uri="{0D108BD9-81ED-4DB2-BD59-A6C34878D82A}">
                    <a16:rowId xmlns:a16="http://schemas.microsoft.com/office/drawing/2014/main" val="4051903541"/>
                  </a:ext>
                </a:extLst>
              </a:tr>
            </a:tbl>
          </a:graphicData>
        </a:graphic>
      </p:graphicFrame>
      <p:sp>
        <p:nvSpPr>
          <p:cNvPr id="3" name="TextBox 2"/>
          <p:cNvSpPr txBox="1"/>
          <p:nvPr/>
        </p:nvSpPr>
        <p:spPr>
          <a:xfrm>
            <a:off x="1505527" y="4941454"/>
            <a:ext cx="6254469" cy="923330"/>
          </a:xfrm>
          <a:prstGeom prst="rect">
            <a:avLst/>
          </a:prstGeom>
          <a:noFill/>
        </p:spPr>
        <p:txBody>
          <a:bodyPr wrap="none" rtlCol="0">
            <a:spAutoFit/>
          </a:bodyPr>
          <a:lstStyle/>
          <a:p>
            <a:r>
              <a:rPr lang="en-US" dirty="0" smtClean="0"/>
              <a:t>Note 1: If the p value is greater than 0.05, the result is discarded.</a:t>
            </a:r>
          </a:p>
          <a:p>
            <a:r>
              <a:rPr lang="en-US" dirty="0" smtClean="0"/>
              <a:t>Note 2: If the R</a:t>
            </a:r>
            <a:r>
              <a:rPr lang="en-US" baseline="30000" dirty="0" smtClean="0"/>
              <a:t>2</a:t>
            </a:r>
            <a:r>
              <a:rPr lang="en-US" dirty="0" smtClean="0"/>
              <a:t> is negative, the regression should be dumped. </a:t>
            </a:r>
            <a:endParaRPr lang="en-US" dirty="0"/>
          </a:p>
          <a:p>
            <a:r>
              <a:rPr lang="en-US" dirty="0" smtClean="0"/>
              <a:t>Use the mean instead.</a:t>
            </a:r>
            <a:endParaRPr lang="en-US" dirty="0"/>
          </a:p>
        </p:txBody>
      </p:sp>
    </p:spTree>
    <p:extLst>
      <p:ext uri="{BB962C8B-B14F-4D97-AF65-F5344CB8AC3E}">
        <p14:creationId xmlns:p14="http://schemas.microsoft.com/office/powerpoint/2010/main" val="340203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solidFill>
                  <a:schemeClr val="accent1">
                    <a:lumMod val="75000"/>
                  </a:schemeClr>
                </a:solidFill>
              </a:rPr>
              <a:t>Summary of Results (FT)</a:t>
            </a:r>
            <a:endParaRPr lang="en-US" sz="3600" dirty="0">
              <a:solidFill>
                <a:schemeClr val="accent1">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8114365"/>
              </p:ext>
            </p:extLst>
          </p:nvPr>
        </p:nvGraphicFramePr>
        <p:xfrm>
          <a:off x="771526" y="1417639"/>
          <a:ext cx="7386636" cy="4240210"/>
        </p:xfrm>
        <a:graphic>
          <a:graphicData uri="http://schemas.openxmlformats.org/drawingml/2006/table">
            <a:tbl>
              <a:tblPr firstRow="1" bandRow="1">
                <a:tableStyleId>{5C22544A-7EE6-4342-B048-85BDC9FD1C3A}</a:tableStyleId>
              </a:tblPr>
              <a:tblGrid>
                <a:gridCol w="1574581">
                  <a:extLst>
                    <a:ext uri="{9D8B030D-6E8A-4147-A177-3AD203B41FA5}">
                      <a16:colId xmlns:a16="http://schemas.microsoft.com/office/drawing/2014/main" val="4008150080"/>
                    </a:ext>
                  </a:extLst>
                </a:gridCol>
                <a:gridCol w="1539847">
                  <a:extLst>
                    <a:ext uri="{9D8B030D-6E8A-4147-A177-3AD203B41FA5}">
                      <a16:colId xmlns:a16="http://schemas.microsoft.com/office/drawing/2014/main" val="2859390468"/>
                    </a:ext>
                  </a:extLst>
                </a:gridCol>
                <a:gridCol w="1317554">
                  <a:extLst>
                    <a:ext uri="{9D8B030D-6E8A-4147-A177-3AD203B41FA5}">
                      <a16:colId xmlns:a16="http://schemas.microsoft.com/office/drawing/2014/main" val="1330082951"/>
                    </a:ext>
                  </a:extLst>
                </a:gridCol>
                <a:gridCol w="1477327">
                  <a:extLst>
                    <a:ext uri="{9D8B030D-6E8A-4147-A177-3AD203B41FA5}">
                      <a16:colId xmlns:a16="http://schemas.microsoft.com/office/drawing/2014/main" val="3378292266"/>
                    </a:ext>
                  </a:extLst>
                </a:gridCol>
                <a:gridCol w="1477327">
                  <a:extLst>
                    <a:ext uri="{9D8B030D-6E8A-4147-A177-3AD203B41FA5}">
                      <a16:colId xmlns:a16="http://schemas.microsoft.com/office/drawing/2014/main" val="3956191247"/>
                    </a:ext>
                  </a:extLst>
                </a:gridCol>
              </a:tblGrid>
              <a:tr h="848042">
                <a:tc>
                  <a:txBody>
                    <a:bodyPr/>
                    <a:lstStyle/>
                    <a:p>
                      <a:r>
                        <a:rPr lang="en-US" dirty="0" smtClean="0"/>
                        <a:t>Database</a:t>
                      </a:r>
                      <a:endParaRPr lang="en-US" dirty="0"/>
                    </a:p>
                  </a:txBody>
                  <a:tcPr/>
                </a:tc>
                <a:tc>
                  <a:txBody>
                    <a:bodyPr/>
                    <a:lstStyle/>
                    <a:p>
                      <a:r>
                        <a:rPr lang="en-US" dirty="0" smtClean="0"/>
                        <a:t>Intercept</a:t>
                      </a:r>
                      <a:endParaRPr lang="en-US" dirty="0"/>
                    </a:p>
                  </a:txBody>
                  <a:tcPr/>
                </a:tc>
                <a:tc>
                  <a:txBody>
                    <a:bodyPr/>
                    <a:lstStyle/>
                    <a:p>
                      <a:r>
                        <a:rPr lang="en-US" baseline="0" dirty="0" smtClean="0"/>
                        <a:t>    Slope</a:t>
                      </a:r>
                      <a:endParaRPr lang="en-US" dirty="0"/>
                    </a:p>
                  </a:txBody>
                  <a:tcPr/>
                </a:tc>
                <a:tc>
                  <a:txBody>
                    <a:bodyPr/>
                    <a:lstStyle/>
                    <a:p>
                      <a:r>
                        <a:rPr lang="en-US" dirty="0" smtClean="0"/>
                        <a:t>      p</a:t>
                      </a:r>
                      <a:r>
                        <a:rPr lang="en-US" baseline="0" dirty="0" smtClean="0"/>
                        <a:t> </a:t>
                      </a:r>
                      <a:endParaRPr lang="en-US" dirty="0"/>
                    </a:p>
                  </a:txBody>
                  <a:tcPr/>
                </a:tc>
                <a:tc>
                  <a:txBody>
                    <a:bodyPr/>
                    <a:lstStyle/>
                    <a:p>
                      <a:r>
                        <a:rPr lang="en-US" dirty="0" smtClean="0"/>
                        <a:t>       R</a:t>
                      </a:r>
                      <a:r>
                        <a:rPr lang="en-US" baseline="30000" dirty="0" smtClean="0"/>
                        <a:t>2 </a:t>
                      </a:r>
                      <a:endParaRPr lang="en-US" baseline="30000" dirty="0"/>
                    </a:p>
                  </a:txBody>
                  <a:tcPr/>
                </a:tc>
                <a:extLst>
                  <a:ext uri="{0D108BD9-81ED-4DB2-BD59-A6C34878D82A}">
                    <a16:rowId xmlns:a16="http://schemas.microsoft.com/office/drawing/2014/main" val="3234153173"/>
                  </a:ext>
                </a:extLst>
              </a:tr>
              <a:tr h="848042">
                <a:tc>
                  <a:txBody>
                    <a:bodyPr/>
                    <a:lstStyle/>
                    <a:p>
                      <a:r>
                        <a:rPr lang="en-US" dirty="0" smtClean="0"/>
                        <a:t>ASP</a:t>
                      </a:r>
                      <a:endParaRPr lang="en-US" dirty="0"/>
                    </a:p>
                  </a:txBody>
                  <a:tcPr/>
                </a:tc>
                <a:tc>
                  <a:txBody>
                    <a:bodyPr/>
                    <a:lstStyle/>
                    <a:p>
                      <a:r>
                        <a:rPr lang="en-US" sz="1800" kern="1200" dirty="0" smtClean="0">
                          <a:solidFill>
                            <a:schemeClr val="dk1"/>
                          </a:solidFill>
                          <a:effectLst/>
                          <a:latin typeface="+mn-lt"/>
                          <a:ea typeface="+mn-ea"/>
                          <a:cs typeface="+mn-cs"/>
                        </a:rPr>
                        <a:t>1,110,295</a:t>
                      </a:r>
                      <a:endParaRPr lang="en-US" dirty="0"/>
                    </a:p>
                  </a:txBody>
                  <a:tcPr/>
                </a:tc>
                <a:tc>
                  <a:txBody>
                    <a:bodyPr/>
                    <a:lstStyle/>
                    <a:p>
                      <a:r>
                        <a:rPr lang="en-US" dirty="0" smtClean="0"/>
                        <a:t>   -547</a:t>
                      </a:r>
                      <a:endParaRPr lang="en-US" dirty="0"/>
                    </a:p>
                  </a:txBody>
                  <a:tcPr/>
                </a:tc>
                <a:tc>
                  <a:txBody>
                    <a:bodyPr/>
                    <a:lstStyle/>
                    <a:p>
                      <a:r>
                        <a:rPr lang="en-US" dirty="0" smtClean="0"/>
                        <a:t>0.000034</a:t>
                      </a:r>
                      <a:endParaRPr lang="en-US" dirty="0"/>
                    </a:p>
                  </a:txBody>
                  <a:tcPr/>
                </a:tc>
                <a:tc>
                  <a:txBody>
                    <a:bodyPr/>
                    <a:lstStyle/>
                    <a:p>
                      <a:r>
                        <a:rPr lang="en-US" dirty="0" smtClean="0"/>
                        <a:t>  0.13</a:t>
                      </a:r>
                      <a:endParaRPr lang="en-US" dirty="0"/>
                    </a:p>
                  </a:txBody>
                  <a:tcPr/>
                </a:tc>
                <a:extLst>
                  <a:ext uri="{0D108BD9-81ED-4DB2-BD59-A6C34878D82A}">
                    <a16:rowId xmlns:a16="http://schemas.microsoft.com/office/drawing/2014/main" val="2571974291"/>
                  </a:ext>
                </a:extLst>
              </a:tr>
              <a:tr h="848042">
                <a:tc>
                  <a:txBody>
                    <a:bodyPr/>
                    <a:lstStyle/>
                    <a:p>
                      <a:r>
                        <a:rPr lang="en-US" dirty="0" err="1" smtClean="0"/>
                        <a:t>Mergent</a:t>
                      </a:r>
                      <a:endParaRPr lang="en-US" dirty="0"/>
                    </a:p>
                  </a:txBody>
                  <a:tcPr/>
                </a:tc>
                <a:tc>
                  <a:txBody>
                    <a:bodyPr/>
                    <a:lstStyle/>
                    <a:p>
                      <a:r>
                        <a:rPr lang="en-US" sz="1800" kern="1200" dirty="0" smtClean="0">
                          <a:solidFill>
                            <a:schemeClr val="dk1"/>
                          </a:solidFill>
                          <a:effectLst/>
                          <a:latin typeface="+mn-lt"/>
                          <a:ea typeface="+mn-ea"/>
                          <a:cs typeface="+mn-cs"/>
                        </a:rPr>
                        <a:t>-558,409</a:t>
                      </a:r>
                      <a:endParaRPr lang="en-US" dirty="0"/>
                    </a:p>
                  </a:txBody>
                  <a:tcPr/>
                </a:tc>
                <a:tc>
                  <a:txBody>
                    <a:bodyPr/>
                    <a:lstStyle/>
                    <a:p>
                      <a:r>
                        <a:rPr lang="en-US" dirty="0" smtClean="0"/>
                        <a:t>   279</a:t>
                      </a:r>
                      <a:endParaRPr lang="en-US" dirty="0"/>
                    </a:p>
                  </a:txBody>
                  <a:tcPr/>
                </a:tc>
                <a:tc>
                  <a:txBody>
                    <a:bodyPr/>
                    <a:lstStyle/>
                    <a:p>
                      <a:r>
                        <a:rPr lang="en-US" dirty="0" smtClean="0"/>
                        <a:t>0.0017</a:t>
                      </a:r>
                      <a:endParaRPr lang="en-US" dirty="0"/>
                    </a:p>
                  </a:txBody>
                  <a:tcPr/>
                </a:tc>
                <a:tc>
                  <a:txBody>
                    <a:bodyPr/>
                    <a:lstStyle/>
                    <a:p>
                      <a:r>
                        <a:rPr lang="en-US" dirty="0" smtClean="0"/>
                        <a:t>  0.06</a:t>
                      </a:r>
                      <a:endParaRPr lang="en-US" dirty="0"/>
                    </a:p>
                  </a:txBody>
                  <a:tcPr/>
                </a:tc>
                <a:extLst>
                  <a:ext uri="{0D108BD9-81ED-4DB2-BD59-A6C34878D82A}">
                    <a16:rowId xmlns:a16="http://schemas.microsoft.com/office/drawing/2014/main" val="3366885457"/>
                  </a:ext>
                </a:extLst>
              </a:tr>
              <a:tr h="848042">
                <a:tc>
                  <a:txBody>
                    <a:bodyPr/>
                    <a:lstStyle/>
                    <a:p>
                      <a:r>
                        <a:rPr lang="en-US" dirty="0" err="1" smtClean="0"/>
                        <a:t>JStor</a:t>
                      </a:r>
                      <a:endParaRPr lang="en-US" dirty="0"/>
                    </a:p>
                  </a:txBody>
                  <a:tcPr/>
                </a:tc>
                <a:tc>
                  <a:txBody>
                    <a:bodyPr/>
                    <a:lstStyle/>
                    <a:p>
                      <a:r>
                        <a:rPr lang="en-US" sz="1800" kern="1200" dirty="0" smtClean="0">
                          <a:solidFill>
                            <a:schemeClr val="dk1"/>
                          </a:solidFill>
                          <a:effectLst/>
                          <a:latin typeface="+mn-lt"/>
                          <a:ea typeface="+mn-ea"/>
                          <a:cs typeface="+mn-cs"/>
                        </a:rPr>
                        <a:t>-70,621</a:t>
                      </a:r>
                      <a:endParaRPr lang="en-US" dirty="0"/>
                    </a:p>
                  </a:txBody>
                  <a:tcPr/>
                </a:tc>
                <a:tc>
                  <a:txBody>
                    <a:bodyPr/>
                    <a:lstStyle/>
                    <a:p>
                      <a:r>
                        <a:rPr lang="en-US" dirty="0" smtClean="0"/>
                        <a:t>   38</a:t>
                      </a:r>
                      <a:endParaRPr lang="en-US" dirty="0"/>
                    </a:p>
                  </a:txBody>
                  <a:tcPr/>
                </a:tc>
                <a:tc>
                  <a:txBody>
                    <a:bodyPr/>
                    <a:lstStyle/>
                    <a:p>
                      <a:r>
                        <a:rPr lang="en-US" dirty="0" smtClean="0">
                          <a:solidFill>
                            <a:srgbClr val="FF0000"/>
                          </a:solidFill>
                        </a:rPr>
                        <a:t>0.7197</a:t>
                      </a:r>
                      <a:endParaRPr lang="en-US" dirty="0">
                        <a:solidFill>
                          <a:srgbClr val="FF0000"/>
                        </a:solidFill>
                      </a:endParaRPr>
                    </a:p>
                  </a:txBody>
                  <a:tcPr/>
                </a:tc>
                <a:tc>
                  <a:txBody>
                    <a:bodyPr/>
                    <a:lstStyle/>
                    <a:p>
                      <a:r>
                        <a:rPr lang="en-US" dirty="0" smtClean="0"/>
                        <a:t>  0.01</a:t>
                      </a:r>
                      <a:endParaRPr lang="en-US" dirty="0"/>
                    </a:p>
                  </a:txBody>
                  <a:tcPr/>
                </a:tc>
                <a:extLst>
                  <a:ext uri="{0D108BD9-81ED-4DB2-BD59-A6C34878D82A}">
                    <a16:rowId xmlns:a16="http://schemas.microsoft.com/office/drawing/2014/main" val="121611602"/>
                  </a:ext>
                </a:extLst>
              </a:tr>
              <a:tr h="848042">
                <a:tc>
                  <a:txBody>
                    <a:bodyPr/>
                    <a:lstStyle/>
                    <a:p>
                      <a:r>
                        <a:rPr lang="en-US" dirty="0" err="1" smtClean="0"/>
                        <a:t>PsycArticle</a:t>
                      </a:r>
                      <a:endParaRPr lang="en-US" dirty="0"/>
                    </a:p>
                  </a:txBody>
                  <a:tcPr/>
                </a:tc>
                <a:tc>
                  <a:txBody>
                    <a:bodyPr/>
                    <a:lstStyle/>
                    <a:p>
                      <a:r>
                        <a:rPr lang="en-US" sz="1800" kern="1200" dirty="0" smtClean="0">
                          <a:solidFill>
                            <a:schemeClr val="dk1"/>
                          </a:solidFill>
                          <a:effectLst/>
                          <a:latin typeface="+mn-lt"/>
                          <a:ea typeface="+mn-ea"/>
                          <a:cs typeface="+mn-cs"/>
                        </a:rPr>
                        <a:t>-35,304</a:t>
                      </a:r>
                      <a:endParaRPr lang="en-US" dirty="0"/>
                    </a:p>
                  </a:txBody>
                  <a:tcPr/>
                </a:tc>
                <a:tc>
                  <a:txBody>
                    <a:bodyPr/>
                    <a:lstStyle/>
                    <a:p>
                      <a:r>
                        <a:rPr lang="en-US" dirty="0" smtClean="0"/>
                        <a:t>   18</a:t>
                      </a:r>
                      <a:endParaRPr lang="en-US" dirty="0"/>
                    </a:p>
                  </a:txBody>
                  <a:tcPr/>
                </a:tc>
                <a:tc>
                  <a:txBody>
                    <a:bodyPr/>
                    <a:lstStyle/>
                    <a:p>
                      <a:r>
                        <a:rPr lang="en-US" dirty="0" smtClean="0">
                          <a:solidFill>
                            <a:srgbClr val="FF0000"/>
                          </a:solidFill>
                        </a:rPr>
                        <a:t>0.5123</a:t>
                      </a:r>
                      <a:endParaRPr lang="en-US" dirty="0">
                        <a:solidFill>
                          <a:srgbClr val="FF0000"/>
                        </a:solidFill>
                      </a:endParaRPr>
                    </a:p>
                  </a:txBody>
                  <a:tcPr/>
                </a:tc>
                <a:tc>
                  <a:txBody>
                    <a:bodyPr/>
                    <a:lstStyle/>
                    <a:p>
                      <a:r>
                        <a:rPr lang="en-US" dirty="0" smtClean="0"/>
                        <a:t> </a:t>
                      </a:r>
                      <a:r>
                        <a:rPr lang="en-US" dirty="0" smtClean="0">
                          <a:solidFill>
                            <a:srgbClr val="FF0000"/>
                          </a:solidFill>
                        </a:rPr>
                        <a:t>-0.004</a:t>
                      </a:r>
                      <a:endParaRPr lang="en-US" dirty="0">
                        <a:solidFill>
                          <a:srgbClr val="FF0000"/>
                        </a:solidFill>
                      </a:endParaRPr>
                    </a:p>
                  </a:txBody>
                  <a:tcPr/>
                </a:tc>
                <a:extLst>
                  <a:ext uri="{0D108BD9-81ED-4DB2-BD59-A6C34878D82A}">
                    <a16:rowId xmlns:a16="http://schemas.microsoft.com/office/drawing/2014/main" val="4051903541"/>
                  </a:ext>
                </a:extLst>
              </a:tr>
            </a:tbl>
          </a:graphicData>
        </a:graphic>
      </p:graphicFrame>
    </p:spTree>
    <p:extLst>
      <p:ext uri="{BB962C8B-B14F-4D97-AF65-F5344CB8AC3E}">
        <p14:creationId xmlns:p14="http://schemas.microsoft.com/office/powerpoint/2010/main" val="956029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4" y="274638"/>
            <a:ext cx="9033712" cy="1143000"/>
          </a:xfrm>
        </p:spPr>
        <p:txBody>
          <a:bodyPr/>
          <a:lstStyle/>
          <a:p>
            <a:r>
              <a:rPr lang="en-US" sz="3600" dirty="0" smtClean="0">
                <a:solidFill>
                  <a:schemeClr val="accent1">
                    <a:lumMod val="75000"/>
                  </a:schemeClr>
                </a:solidFill>
              </a:rPr>
              <a:t>ASP – Search - Linear Regression – R Code</a:t>
            </a:r>
            <a:endParaRPr lang="en-US" sz="3600" dirty="0">
              <a:solidFill>
                <a:schemeClr val="accent1">
                  <a:lumMod val="75000"/>
                </a:schemeClr>
              </a:solidFill>
            </a:endParaRPr>
          </a:p>
        </p:txBody>
      </p:sp>
      <p:sp>
        <p:nvSpPr>
          <p:cNvPr id="3" name="Content Placeholder 2"/>
          <p:cNvSpPr>
            <a:spLocks noGrp="1"/>
          </p:cNvSpPr>
          <p:nvPr>
            <p:ph idx="1"/>
          </p:nvPr>
        </p:nvSpPr>
        <p:spPr>
          <a:xfrm>
            <a:off x="277091" y="1417639"/>
            <a:ext cx="8608291" cy="4512654"/>
          </a:xfrm>
          <a:ln w="41275" cmpd="tri">
            <a:solidFill>
              <a:schemeClr val="tx2">
                <a:lumMod val="50000"/>
              </a:schemeClr>
            </a:solidFill>
          </a:ln>
        </p:spPr>
        <p:txBody>
          <a:bodyPr>
            <a:normAutofit fontScale="55000" lnSpcReduction="20000"/>
          </a:bodyPr>
          <a:lstStyle/>
          <a:p>
            <a:pPr marL="457200" lvl="1" indent="0" latinLnBrk="1">
              <a:buNone/>
            </a:pPr>
            <a:r>
              <a:rPr lang="en-US" dirty="0">
                <a:solidFill>
                  <a:schemeClr val="accent1">
                    <a:lumMod val="75000"/>
                  </a:schemeClr>
                </a:solidFill>
              </a:rPr>
              <a:t># import data</a:t>
            </a:r>
          </a:p>
          <a:p>
            <a:pPr marL="457200" lvl="1" indent="0" latinLnBrk="1">
              <a:buNone/>
            </a:pPr>
            <a:r>
              <a:rPr lang="en-US" dirty="0">
                <a:solidFill>
                  <a:schemeClr val="accent1">
                    <a:lumMod val="75000"/>
                  </a:schemeClr>
                </a:solidFill>
              </a:rPr>
              <a:t>&gt; library(readxl)</a:t>
            </a:r>
          </a:p>
          <a:p>
            <a:pPr marL="457200" lvl="1" indent="0" latinLnBrk="1">
              <a:buNone/>
            </a:pPr>
            <a:r>
              <a:rPr lang="en-US" dirty="0">
                <a:solidFill>
                  <a:schemeClr val="accent1">
                    <a:lumMod val="75000"/>
                  </a:schemeClr>
                </a:solidFill>
              </a:rPr>
              <a:t>&gt; VALE_ASP_SEARCH &lt;- read_excel("~/TCNJ/conference/VALE/VALE2019/data/ASP/VALE-ASP-SEARCH.</a:t>
            </a:r>
            <a:r>
              <a:rPr lang="en-US" dirty="0" err="1">
                <a:solidFill>
                  <a:schemeClr val="accent1">
                    <a:lumMod val="75000"/>
                  </a:schemeClr>
                </a:solidFill>
              </a:rPr>
              <a:t>xlsx</a:t>
            </a:r>
            <a:r>
              <a:rPr lang="en-US" dirty="0">
                <a:solidFill>
                  <a:schemeClr val="accent1">
                    <a:lumMod val="75000"/>
                  </a:schemeClr>
                </a:solidFill>
              </a:rPr>
              <a:t>",</a:t>
            </a:r>
            <a:r>
              <a:rPr lang="en-US" dirty="0" err="1">
                <a:solidFill>
                  <a:schemeClr val="accent1">
                    <a:lumMod val="75000"/>
                  </a:schemeClr>
                </a:solidFill>
              </a:rPr>
              <a:t>col_types</a:t>
            </a:r>
            <a:r>
              <a:rPr lang="en-US" dirty="0">
                <a:solidFill>
                  <a:schemeClr val="accent1">
                    <a:lumMod val="75000"/>
                  </a:schemeClr>
                </a:solidFill>
              </a:rPr>
              <a:t> = c("numeric"))</a:t>
            </a:r>
          </a:p>
          <a:p>
            <a:pPr marL="457200" lvl="1" indent="0" latinLnBrk="1">
              <a:buNone/>
            </a:pPr>
            <a:r>
              <a:rPr lang="en-US" dirty="0" smtClean="0">
                <a:solidFill>
                  <a:schemeClr val="accent1">
                    <a:lumMod val="75000"/>
                  </a:schemeClr>
                </a:solidFill>
              </a:rPr>
              <a:t>&gt; </a:t>
            </a:r>
            <a:r>
              <a:rPr lang="en-US" dirty="0">
                <a:solidFill>
                  <a:schemeClr val="accent1">
                    <a:lumMod val="75000"/>
                  </a:schemeClr>
                </a:solidFill>
              </a:rPr>
              <a:t>VALE_ASP_FT &lt;- read_excel("~/TCNJ/conference/VALE/VALE2019/data/ASP/VALE-ASP-FT.</a:t>
            </a:r>
            <a:r>
              <a:rPr lang="en-US" dirty="0" err="1">
                <a:solidFill>
                  <a:schemeClr val="accent1">
                    <a:lumMod val="75000"/>
                  </a:schemeClr>
                </a:solidFill>
              </a:rPr>
              <a:t>xlsx</a:t>
            </a:r>
            <a:r>
              <a:rPr lang="en-US" dirty="0">
                <a:solidFill>
                  <a:schemeClr val="accent1">
                    <a:lumMod val="75000"/>
                  </a:schemeClr>
                </a:solidFill>
              </a:rPr>
              <a:t>",</a:t>
            </a:r>
            <a:r>
              <a:rPr lang="en-US" dirty="0" err="1">
                <a:solidFill>
                  <a:schemeClr val="accent1">
                    <a:lumMod val="75000"/>
                  </a:schemeClr>
                </a:solidFill>
              </a:rPr>
              <a:t>col_types</a:t>
            </a:r>
            <a:r>
              <a:rPr lang="en-US" dirty="0">
                <a:solidFill>
                  <a:schemeClr val="accent1">
                    <a:lumMod val="75000"/>
                  </a:schemeClr>
                </a:solidFill>
              </a:rPr>
              <a:t> = c("numeric"))</a:t>
            </a:r>
          </a:p>
          <a:p>
            <a:pPr marL="457200" lvl="1" indent="0" latinLnBrk="1">
              <a:buNone/>
            </a:pPr>
            <a:endParaRPr lang="en-US" dirty="0">
              <a:solidFill>
                <a:schemeClr val="accent1">
                  <a:lumMod val="75000"/>
                </a:schemeClr>
              </a:solidFill>
            </a:endParaRPr>
          </a:p>
          <a:p>
            <a:pPr marL="457200" lvl="1" indent="0" latinLnBrk="1">
              <a:buNone/>
            </a:pPr>
            <a:r>
              <a:rPr lang="en-US" dirty="0">
                <a:solidFill>
                  <a:schemeClr val="accent1">
                    <a:lumMod val="75000"/>
                  </a:schemeClr>
                </a:solidFill>
              </a:rPr>
              <a:t># make time series object</a:t>
            </a:r>
          </a:p>
          <a:p>
            <a:pPr marL="457200" lvl="1" indent="0" latinLnBrk="1">
              <a:buNone/>
            </a:pPr>
            <a:r>
              <a:rPr lang="en-US" dirty="0">
                <a:solidFill>
                  <a:schemeClr val="accent1">
                    <a:lumMod val="75000"/>
                  </a:schemeClr>
                </a:solidFill>
              </a:rPr>
              <a:t>&gt; </a:t>
            </a:r>
            <a:r>
              <a:rPr lang="en-US" dirty="0" err="1">
                <a:solidFill>
                  <a:schemeClr val="accent1">
                    <a:lumMod val="75000"/>
                  </a:schemeClr>
                </a:solidFill>
              </a:rPr>
              <a:t>vale_asp_search</a:t>
            </a:r>
            <a:r>
              <a:rPr lang="en-US" dirty="0">
                <a:solidFill>
                  <a:schemeClr val="accent1">
                    <a:lumMod val="75000"/>
                  </a:schemeClr>
                </a:solidFill>
              </a:rPr>
              <a:t> &lt;- ts(data = VALE_ASP_SEARCH, frequency = 12, start = c(2006,1))</a:t>
            </a:r>
          </a:p>
          <a:p>
            <a:pPr marL="457200" lvl="1" indent="0" latinLnBrk="1">
              <a:buNone/>
            </a:pPr>
            <a:r>
              <a:rPr lang="en-US" dirty="0" smtClean="0">
                <a:solidFill>
                  <a:schemeClr val="accent1">
                    <a:lumMod val="75000"/>
                  </a:schemeClr>
                </a:solidFill>
              </a:rPr>
              <a:t>&gt; </a:t>
            </a:r>
            <a:r>
              <a:rPr lang="en-US" dirty="0" err="1">
                <a:solidFill>
                  <a:schemeClr val="accent1">
                    <a:lumMod val="75000"/>
                  </a:schemeClr>
                </a:solidFill>
              </a:rPr>
              <a:t>vale_asp_ft</a:t>
            </a:r>
            <a:r>
              <a:rPr lang="en-US" dirty="0">
                <a:solidFill>
                  <a:schemeClr val="accent1">
                    <a:lumMod val="75000"/>
                  </a:schemeClr>
                </a:solidFill>
              </a:rPr>
              <a:t> &lt;- ts(data = VALE_ASP_FT, frequency = 12, start = c(2006,1))</a:t>
            </a:r>
          </a:p>
          <a:p>
            <a:pPr marL="457200" lvl="1" indent="0" latinLnBrk="1">
              <a:buNone/>
            </a:pPr>
            <a:r>
              <a:rPr lang="en-US" dirty="0">
                <a:solidFill>
                  <a:schemeClr val="accent1">
                    <a:lumMod val="75000"/>
                  </a:schemeClr>
                </a:solidFill>
              </a:rPr>
              <a:t>&gt; library(astsa)</a:t>
            </a:r>
          </a:p>
          <a:p>
            <a:pPr marL="457200" lvl="1" indent="0" latinLnBrk="1">
              <a:buNone/>
            </a:pPr>
            <a:endParaRPr lang="en-US" dirty="0">
              <a:solidFill>
                <a:schemeClr val="accent1">
                  <a:lumMod val="75000"/>
                </a:schemeClr>
              </a:solidFill>
            </a:endParaRPr>
          </a:p>
          <a:p>
            <a:pPr marL="457200" lvl="1" indent="0" latinLnBrk="1">
              <a:buNone/>
            </a:pPr>
            <a:r>
              <a:rPr lang="en-US" dirty="0">
                <a:solidFill>
                  <a:schemeClr val="accent1">
                    <a:lumMod val="75000"/>
                  </a:schemeClr>
                </a:solidFill>
              </a:rPr>
              <a:t># draw scatterplot, do linear regression, fit line</a:t>
            </a:r>
          </a:p>
          <a:p>
            <a:pPr marL="457200" lvl="1" indent="0" latinLnBrk="1">
              <a:buNone/>
            </a:pPr>
            <a:r>
              <a:rPr lang="en-US" dirty="0">
                <a:solidFill>
                  <a:schemeClr val="accent1">
                    <a:lumMod val="75000"/>
                  </a:schemeClr>
                </a:solidFill>
              </a:rPr>
              <a:t>&gt; par(mfrow = c(2,1))</a:t>
            </a:r>
          </a:p>
          <a:p>
            <a:pPr marL="457200" lvl="1" indent="0" latinLnBrk="1">
              <a:buNone/>
            </a:pPr>
            <a:r>
              <a:rPr lang="en-US" dirty="0" smtClean="0">
                <a:solidFill>
                  <a:schemeClr val="accent1">
                    <a:lumMod val="75000"/>
                  </a:schemeClr>
                </a:solidFill>
              </a:rPr>
              <a:t>&gt; </a:t>
            </a:r>
            <a:r>
              <a:rPr lang="en-US" dirty="0">
                <a:solidFill>
                  <a:schemeClr val="accent1">
                    <a:lumMod val="75000"/>
                  </a:schemeClr>
                </a:solidFill>
              </a:rPr>
              <a:t>tsplot(</a:t>
            </a:r>
            <a:r>
              <a:rPr lang="en-US" dirty="0" err="1">
                <a:solidFill>
                  <a:schemeClr val="accent1">
                    <a:lumMod val="75000"/>
                  </a:schemeClr>
                </a:solidFill>
              </a:rPr>
              <a:t>vale_asp_search</a:t>
            </a:r>
            <a:r>
              <a:rPr lang="en-US" dirty="0">
                <a:solidFill>
                  <a:schemeClr val="accent1">
                    <a:lumMod val="75000"/>
                  </a:schemeClr>
                </a:solidFill>
              </a:rPr>
              <a:t>, type = "o", xlab = "Year/Month", main = "ASP Search 13 Years")</a:t>
            </a:r>
          </a:p>
          <a:p>
            <a:pPr marL="457200" lvl="1" indent="0" latinLnBrk="1">
              <a:buNone/>
            </a:pPr>
            <a:r>
              <a:rPr lang="en-US" dirty="0" smtClean="0">
                <a:solidFill>
                  <a:schemeClr val="accent1">
                    <a:lumMod val="75000"/>
                  </a:schemeClr>
                </a:solidFill>
              </a:rPr>
              <a:t>&gt; </a:t>
            </a:r>
            <a:r>
              <a:rPr lang="en-US" dirty="0">
                <a:solidFill>
                  <a:schemeClr val="accent1">
                    <a:lumMod val="75000"/>
                  </a:schemeClr>
                </a:solidFill>
              </a:rPr>
              <a:t>fit &lt;- lm(</a:t>
            </a:r>
            <a:r>
              <a:rPr lang="en-US" dirty="0" err="1">
                <a:solidFill>
                  <a:schemeClr val="accent1">
                    <a:lumMod val="75000"/>
                  </a:schemeClr>
                </a:solidFill>
              </a:rPr>
              <a:t>vale_asp_search~time</a:t>
            </a:r>
            <a:r>
              <a:rPr lang="en-US" dirty="0">
                <a:solidFill>
                  <a:schemeClr val="accent1">
                    <a:lumMod val="75000"/>
                  </a:schemeClr>
                </a:solidFill>
              </a:rPr>
              <a:t>(</a:t>
            </a:r>
            <a:r>
              <a:rPr lang="en-US" dirty="0" err="1">
                <a:solidFill>
                  <a:schemeClr val="accent1">
                    <a:lumMod val="75000"/>
                  </a:schemeClr>
                </a:solidFill>
              </a:rPr>
              <a:t>vale_asp_search</a:t>
            </a:r>
            <a:r>
              <a:rPr lang="en-US" dirty="0">
                <a:solidFill>
                  <a:schemeClr val="accent1">
                    <a:lumMod val="75000"/>
                  </a:schemeClr>
                </a:solidFill>
              </a:rPr>
              <a:t>))</a:t>
            </a:r>
          </a:p>
          <a:p>
            <a:pPr marL="457200" lvl="1" indent="0" latinLnBrk="1">
              <a:buNone/>
            </a:pPr>
            <a:r>
              <a:rPr lang="en-US" dirty="0">
                <a:solidFill>
                  <a:schemeClr val="accent1">
                    <a:lumMod val="75000"/>
                  </a:schemeClr>
                </a:solidFill>
              </a:rPr>
              <a:t>&gt; abline(fit)</a:t>
            </a:r>
          </a:p>
          <a:p>
            <a:pPr marL="457200" lvl="1" indent="0" latinLnBrk="1">
              <a:buNone/>
            </a:pPr>
            <a:r>
              <a:rPr lang="en-US" dirty="0">
                <a:solidFill>
                  <a:schemeClr val="accent1">
                    <a:lumMod val="75000"/>
                  </a:schemeClr>
                </a:solidFill>
              </a:rPr>
              <a:t>&gt; summary(fit)</a:t>
            </a:r>
            <a:endParaRPr lang="en-US" dirty="0" smtClean="0">
              <a:solidFill>
                <a:schemeClr val="accent1">
                  <a:lumMod val="75000"/>
                </a:schemeClr>
              </a:solidFill>
            </a:endParaRPr>
          </a:p>
          <a:p>
            <a:endParaRPr lang="en-US" dirty="0">
              <a:solidFill>
                <a:srgbClr val="FF0000"/>
              </a:solidFill>
            </a:endParaRPr>
          </a:p>
        </p:txBody>
      </p:sp>
    </p:spTree>
    <p:extLst>
      <p:ext uri="{BB962C8B-B14F-4D97-AF65-F5344CB8AC3E}">
        <p14:creationId xmlns:p14="http://schemas.microsoft.com/office/powerpoint/2010/main" val="1386411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41"/>
            <a:ext cx="7886700" cy="768948"/>
          </a:xfrm>
        </p:spPr>
        <p:txBody>
          <a:bodyPr/>
          <a:lstStyle/>
          <a:p>
            <a:r>
              <a:rPr lang="en-US" sz="3600" dirty="0" smtClean="0">
                <a:solidFill>
                  <a:schemeClr val="accent1">
                    <a:lumMod val="75000"/>
                  </a:schemeClr>
                </a:solidFill>
              </a:rPr>
              <a:t>RStudio Interface</a:t>
            </a:r>
            <a:endParaRPr lang="en-US" sz="3600"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88790"/>
            <a:ext cx="8229600" cy="4873314"/>
          </a:xfrm>
        </p:spPr>
      </p:pic>
    </p:spTree>
    <p:extLst>
      <p:ext uri="{BB962C8B-B14F-4D97-AF65-F5344CB8AC3E}">
        <p14:creationId xmlns:p14="http://schemas.microsoft.com/office/powerpoint/2010/main" val="1154525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73"/>
            <a:ext cx="8229600" cy="682333"/>
          </a:xfrm>
        </p:spPr>
        <p:txBody>
          <a:bodyPr/>
          <a:lstStyle/>
          <a:p>
            <a:r>
              <a:rPr lang="en-US" sz="3600" dirty="0" smtClean="0">
                <a:solidFill>
                  <a:schemeClr val="accent1">
                    <a:lumMod val="75000"/>
                  </a:schemeClr>
                </a:solidFill>
              </a:rPr>
              <a:t>About TCNJ and Library E-Resource </a:t>
            </a:r>
            <a:endParaRPr lang="en-US" sz="3600" dirty="0">
              <a:solidFill>
                <a:schemeClr val="accent1">
                  <a:lumMod val="75000"/>
                </a:schemeClr>
              </a:solidFill>
            </a:endParaRPr>
          </a:p>
        </p:txBody>
      </p:sp>
      <p:sp>
        <p:nvSpPr>
          <p:cNvPr id="3" name="Content Placeholder 2"/>
          <p:cNvSpPr>
            <a:spLocks noGrp="1"/>
          </p:cNvSpPr>
          <p:nvPr>
            <p:ph idx="1"/>
          </p:nvPr>
        </p:nvSpPr>
        <p:spPr>
          <a:xfrm>
            <a:off x="3737689" y="872059"/>
            <a:ext cx="4805831" cy="3399384"/>
          </a:xfrm>
        </p:spPr>
        <p:txBody>
          <a:bodyPr/>
          <a:lstStyle/>
          <a:p>
            <a:r>
              <a:rPr lang="en-US" sz="2400" dirty="0" smtClean="0">
                <a:solidFill>
                  <a:srgbClr val="A67A00"/>
                </a:solidFill>
              </a:rPr>
              <a:t>TCNJ</a:t>
            </a:r>
          </a:p>
          <a:p>
            <a:pPr lvl="1"/>
            <a:r>
              <a:rPr lang="en-US" sz="2000" dirty="0" smtClean="0">
                <a:solidFill>
                  <a:srgbClr val="A67A00"/>
                </a:solidFill>
              </a:rPr>
              <a:t>4-year undergraduate </a:t>
            </a:r>
            <a:r>
              <a:rPr lang="en-US" sz="2000" dirty="0">
                <a:solidFill>
                  <a:srgbClr val="A67A00"/>
                </a:solidFill>
              </a:rPr>
              <a:t>institution</a:t>
            </a:r>
          </a:p>
          <a:p>
            <a:pPr lvl="1"/>
            <a:r>
              <a:rPr lang="en-US" sz="2000" dirty="0">
                <a:solidFill>
                  <a:srgbClr val="A67A00"/>
                </a:solidFill>
              </a:rPr>
              <a:t>FTE 7,000 </a:t>
            </a:r>
            <a:endParaRPr lang="en-US" sz="2000" dirty="0" smtClean="0">
              <a:solidFill>
                <a:srgbClr val="A67A00"/>
              </a:solidFill>
            </a:endParaRPr>
          </a:p>
          <a:p>
            <a:r>
              <a:rPr lang="en-US" sz="2400" dirty="0" smtClean="0">
                <a:solidFill>
                  <a:srgbClr val="A67A00"/>
                </a:solidFill>
              </a:rPr>
              <a:t>Library E-Resources</a:t>
            </a:r>
          </a:p>
          <a:p>
            <a:pPr lvl="1"/>
            <a:r>
              <a:rPr lang="en-US" sz="2000" dirty="0" smtClean="0">
                <a:solidFill>
                  <a:srgbClr val="A67A00"/>
                </a:solidFill>
              </a:rPr>
              <a:t>100</a:t>
            </a:r>
            <a:r>
              <a:rPr lang="en-US" sz="2000" dirty="0">
                <a:solidFill>
                  <a:srgbClr val="A67A00"/>
                </a:solidFill>
              </a:rPr>
              <a:t>+ </a:t>
            </a:r>
            <a:r>
              <a:rPr lang="en-US" sz="2000" dirty="0" smtClean="0">
                <a:solidFill>
                  <a:srgbClr val="A67A00"/>
                </a:solidFill>
              </a:rPr>
              <a:t>Databases*</a:t>
            </a:r>
          </a:p>
          <a:p>
            <a:pPr lvl="1"/>
            <a:r>
              <a:rPr lang="en-US" sz="2000" dirty="0" smtClean="0">
                <a:solidFill>
                  <a:srgbClr val="A67A00"/>
                </a:solidFill>
              </a:rPr>
              <a:t>Unique Journals Titles 93,236</a:t>
            </a:r>
          </a:p>
          <a:p>
            <a:pPr lvl="1"/>
            <a:r>
              <a:rPr lang="en-US" sz="2000" dirty="0" smtClean="0">
                <a:solidFill>
                  <a:srgbClr val="A67A00"/>
                </a:solidFill>
              </a:rPr>
              <a:t>*700 individually subscribed E-journals </a:t>
            </a:r>
            <a:endParaRPr lang="en-US" sz="2400" dirty="0">
              <a:solidFill>
                <a:srgbClr val="A67A00"/>
              </a:solidFill>
            </a:endParaRPr>
          </a:p>
        </p:txBody>
      </p:sp>
      <p:pic>
        <p:nvPicPr>
          <p:cNvPr id="4" name="Picture 3"/>
          <p:cNvPicPr>
            <a:picLocks noChangeAspect="1"/>
          </p:cNvPicPr>
          <p:nvPr/>
        </p:nvPicPr>
        <p:blipFill>
          <a:blip r:embed="rId2"/>
          <a:stretch>
            <a:fillRect/>
          </a:stretch>
        </p:blipFill>
        <p:spPr>
          <a:xfrm>
            <a:off x="305815" y="956971"/>
            <a:ext cx="2437385" cy="1614780"/>
          </a:xfrm>
          <a:prstGeom prst="rect">
            <a:avLst/>
          </a:prstGeom>
        </p:spPr>
      </p:pic>
      <p:pic>
        <p:nvPicPr>
          <p:cNvPr id="5" name="Picture 4"/>
          <p:cNvPicPr>
            <a:picLocks noChangeAspect="1"/>
          </p:cNvPicPr>
          <p:nvPr/>
        </p:nvPicPr>
        <p:blipFill>
          <a:blip r:embed="rId3"/>
          <a:stretch>
            <a:fillRect/>
          </a:stretch>
        </p:blipFill>
        <p:spPr>
          <a:xfrm>
            <a:off x="967492" y="2632016"/>
            <a:ext cx="2332990" cy="1673284"/>
          </a:xfrm>
          <a:prstGeom prst="rect">
            <a:avLst/>
          </a:prstGeom>
        </p:spPr>
      </p:pic>
      <p:pic>
        <p:nvPicPr>
          <p:cNvPr id="6" name="Picture 5"/>
          <p:cNvPicPr>
            <a:picLocks noChangeAspect="1"/>
          </p:cNvPicPr>
          <p:nvPr/>
        </p:nvPicPr>
        <p:blipFill>
          <a:blip r:embed="rId4"/>
          <a:stretch>
            <a:fillRect/>
          </a:stretch>
        </p:blipFill>
        <p:spPr>
          <a:xfrm>
            <a:off x="1524507" y="4365565"/>
            <a:ext cx="4133343" cy="1511359"/>
          </a:xfrm>
          <a:prstGeom prst="rect">
            <a:avLst/>
          </a:prstGeom>
        </p:spPr>
      </p:pic>
    </p:spTree>
    <p:extLst>
      <p:ext uri="{BB962C8B-B14F-4D97-AF65-F5344CB8AC3E}">
        <p14:creationId xmlns:p14="http://schemas.microsoft.com/office/powerpoint/2010/main" val="3029578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2271"/>
          </a:xfrm>
        </p:spPr>
        <p:txBody>
          <a:bodyPr/>
          <a:lstStyle/>
          <a:p>
            <a:r>
              <a:rPr lang="en-US" sz="4000" dirty="0" smtClean="0">
                <a:solidFill>
                  <a:schemeClr val="accent1">
                    <a:lumMod val="75000"/>
                  </a:schemeClr>
                </a:solidFill>
              </a:rPr>
              <a:t>Conclusion</a:t>
            </a:r>
            <a:endParaRPr lang="en-US" sz="4000" dirty="0">
              <a:solidFill>
                <a:schemeClr val="accent1">
                  <a:lumMod val="75000"/>
                </a:schemeClr>
              </a:solidFill>
            </a:endParaRPr>
          </a:p>
        </p:txBody>
      </p:sp>
      <p:sp>
        <p:nvSpPr>
          <p:cNvPr id="3" name="Content Placeholder 2"/>
          <p:cNvSpPr>
            <a:spLocks noGrp="1"/>
          </p:cNvSpPr>
          <p:nvPr>
            <p:ph idx="1"/>
          </p:nvPr>
        </p:nvSpPr>
        <p:spPr>
          <a:xfrm>
            <a:off x="457200" y="1330036"/>
            <a:ext cx="8229600" cy="4613566"/>
          </a:xfrm>
        </p:spPr>
        <p:txBody>
          <a:bodyPr>
            <a:normAutofit fontScale="55000" lnSpcReduction="20000"/>
          </a:bodyPr>
          <a:lstStyle/>
          <a:p>
            <a:r>
              <a:rPr lang="en-US" b="1" dirty="0" smtClean="0"/>
              <a:t>Benefits</a:t>
            </a:r>
            <a:r>
              <a:rPr lang="en-US" dirty="0" smtClean="0"/>
              <a:t> </a:t>
            </a:r>
          </a:p>
          <a:p>
            <a:pPr lvl="1"/>
            <a:r>
              <a:rPr lang="en-US" dirty="0" smtClean="0"/>
              <a:t>Discover some relationships among variables such as journal impact factor and full-text download</a:t>
            </a:r>
          </a:p>
          <a:p>
            <a:pPr lvl="1"/>
            <a:r>
              <a:rPr lang="en-US" dirty="0" smtClean="0"/>
              <a:t>Reveal the trend and predict the future by modeling the data</a:t>
            </a:r>
          </a:p>
          <a:p>
            <a:r>
              <a:rPr lang="en-US" b="1" dirty="0" smtClean="0"/>
              <a:t>Challenges </a:t>
            </a:r>
          </a:p>
          <a:p>
            <a:pPr lvl="1"/>
            <a:r>
              <a:rPr lang="en-US" dirty="0" smtClean="0"/>
              <a:t>Data accuracy </a:t>
            </a:r>
            <a:endParaRPr lang="en-US" dirty="0"/>
          </a:p>
          <a:p>
            <a:pPr lvl="1"/>
            <a:r>
              <a:rPr lang="en-US" dirty="0" smtClean="0"/>
              <a:t>Collect meaningful and complete data </a:t>
            </a:r>
          </a:p>
          <a:p>
            <a:pPr lvl="1"/>
            <a:r>
              <a:rPr lang="en-US" dirty="0" smtClean="0"/>
              <a:t>Choose the most appropriate statistical methods for data analysis</a:t>
            </a:r>
          </a:p>
          <a:p>
            <a:r>
              <a:rPr lang="en-US" b="1" dirty="0" smtClean="0"/>
              <a:t>Limitation</a:t>
            </a:r>
          </a:p>
          <a:p>
            <a:pPr lvl="1"/>
            <a:r>
              <a:rPr lang="en-US" dirty="0" smtClean="0"/>
              <a:t>For Pearson correlation, it would be nice if we have more data on other disciplines</a:t>
            </a:r>
          </a:p>
          <a:p>
            <a:pPr lvl="1"/>
            <a:r>
              <a:rPr lang="en-US" dirty="0" smtClean="0"/>
              <a:t>Linear regression is not the best method for time series analysis; It’s used for preliminary study only. Other models such as ARIMA are more appropriate</a:t>
            </a:r>
          </a:p>
          <a:p>
            <a:r>
              <a:rPr lang="en-US" b="1" dirty="0" smtClean="0"/>
              <a:t>Future Plan</a:t>
            </a:r>
            <a:endParaRPr lang="en-US" b="1" dirty="0"/>
          </a:p>
          <a:p>
            <a:pPr lvl="1"/>
            <a:r>
              <a:rPr lang="en-US" dirty="0"/>
              <a:t>C</a:t>
            </a:r>
            <a:r>
              <a:rPr lang="en-US" dirty="0" smtClean="0"/>
              <a:t>ollect and use library user data and demographic data to combine with resources usage data for correlation analysis </a:t>
            </a:r>
          </a:p>
          <a:p>
            <a:pPr lvl="1"/>
            <a:r>
              <a:rPr lang="en-US" dirty="0"/>
              <a:t>U</a:t>
            </a:r>
            <a:r>
              <a:rPr lang="en-US" dirty="0" smtClean="0"/>
              <a:t>se ARIMA model for time series data for better trend analysis and forecasting</a:t>
            </a:r>
          </a:p>
          <a:p>
            <a:pPr lvl="1"/>
            <a:r>
              <a:rPr lang="en-US" dirty="0"/>
              <a:t>U</a:t>
            </a:r>
            <a:r>
              <a:rPr lang="en-US" dirty="0" smtClean="0"/>
              <a:t>se multiple linear regression to reveal complex relationships among variables and to model the trends more accurately</a:t>
            </a:r>
            <a:endParaRPr lang="en-US" dirty="0"/>
          </a:p>
        </p:txBody>
      </p:sp>
    </p:spTree>
    <p:extLst>
      <p:ext uri="{BB962C8B-B14F-4D97-AF65-F5344CB8AC3E}">
        <p14:creationId xmlns:p14="http://schemas.microsoft.com/office/powerpoint/2010/main" val="2665088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 y="771027"/>
            <a:ext cx="8229600" cy="1143000"/>
          </a:xfrm>
        </p:spPr>
        <p:txBody>
          <a:bodyPr/>
          <a:lstStyle/>
          <a:p>
            <a:r>
              <a:rPr lang="en-US" sz="4800" dirty="0" smtClean="0">
                <a:solidFill>
                  <a:schemeClr val="accent1">
                    <a:lumMod val="75000"/>
                  </a:schemeClr>
                </a:solidFill>
              </a:rPr>
              <a:t>Thank You</a:t>
            </a:r>
            <a:endParaRPr lang="en-US" sz="4800" dirty="0">
              <a:solidFill>
                <a:schemeClr val="accent1">
                  <a:lumMod val="75000"/>
                </a:schemeClr>
              </a:solidFill>
            </a:endParaRPr>
          </a:p>
        </p:txBody>
      </p:sp>
      <p:sp>
        <p:nvSpPr>
          <p:cNvPr id="3" name="Content Placeholder 2"/>
          <p:cNvSpPr>
            <a:spLocks noGrp="1"/>
          </p:cNvSpPr>
          <p:nvPr>
            <p:ph idx="1"/>
          </p:nvPr>
        </p:nvSpPr>
        <p:spPr>
          <a:xfrm>
            <a:off x="628650" y="2325189"/>
            <a:ext cx="7886700" cy="3762101"/>
          </a:xfrm>
        </p:spPr>
        <p:txBody>
          <a:bodyPr>
            <a:normAutofit fontScale="92500" lnSpcReduction="10000"/>
          </a:bodyPr>
          <a:lstStyle/>
          <a:p>
            <a:pPr marL="0" indent="0">
              <a:buNone/>
            </a:pPr>
            <a:r>
              <a:rPr lang="en-US" sz="5800" dirty="0" smtClean="0"/>
              <a:t>Questions?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r>
              <a:rPr lang="en-US" sz="2300" dirty="0" smtClean="0"/>
              <a:t>Yongming Wang, Systems Librarian: </a:t>
            </a:r>
            <a:r>
              <a:rPr lang="en-US" sz="2300" dirty="0" smtClean="0">
                <a:hlinkClick r:id="rId2"/>
              </a:rPr>
              <a:t>wangyo@tcnj.edu</a:t>
            </a:r>
            <a:endParaRPr lang="en-US" sz="2300" dirty="0" smtClean="0"/>
          </a:p>
          <a:p>
            <a:pPr marL="0" indent="0" algn="r">
              <a:buNone/>
            </a:pPr>
            <a:r>
              <a:rPr lang="en-US" sz="2300" dirty="0" smtClean="0"/>
              <a:t>Jia </a:t>
            </a:r>
            <a:r>
              <a:rPr lang="en-US" sz="2300" dirty="0"/>
              <a:t>Mi, Electronic Resources and Serials Librarian: </a:t>
            </a:r>
            <a:r>
              <a:rPr lang="en-US" sz="2300" dirty="0">
                <a:hlinkClick r:id="rId3"/>
              </a:rPr>
              <a:t>jmi@tcnj.edu</a:t>
            </a:r>
            <a:endParaRPr lang="en-US" sz="2300" dirty="0" smtClean="0"/>
          </a:p>
          <a:p>
            <a:pPr marL="0" indent="0" algn="r">
              <a:buNone/>
            </a:pPr>
            <a:endParaRPr lang="en-US" sz="2300" dirty="0" smtClean="0"/>
          </a:p>
        </p:txBody>
      </p:sp>
    </p:spTree>
    <p:extLst>
      <p:ext uri="{BB962C8B-B14F-4D97-AF65-F5344CB8AC3E}">
        <p14:creationId xmlns:p14="http://schemas.microsoft.com/office/powerpoint/2010/main" val="345501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Project Background</a:t>
            </a:r>
            <a:endParaRPr lang="en-US" sz="3600" dirty="0">
              <a:solidFill>
                <a:schemeClr val="accent1">
                  <a:lumMod val="75000"/>
                </a:schemeClr>
              </a:solidFill>
            </a:endParaRPr>
          </a:p>
        </p:txBody>
      </p:sp>
      <p:sp>
        <p:nvSpPr>
          <p:cNvPr id="3" name="Content Placeholder 2"/>
          <p:cNvSpPr>
            <a:spLocks noGrp="1"/>
          </p:cNvSpPr>
          <p:nvPr>
            <p:ph idx="1"/>
          </p:nvPr>
        </p:nvSpPr>
        <p:spPr>
          <a:xfrm>
            <a:off x="348018" y="1161224"/>
            <a:ext cx="8229600" cy="4525963"/>
          </a:xfrm>
        </p:spPr>
        <p:txBody>
          <a:bodyPr>
            <a:normAutofit fontScale="85000" lnSpcReduction="10000"/>
          </a:bodyPr>
          <a:lstStyle/>
          <a:p>
            <a:pPr marL="0" indent="0">
              <a:buNone/>
            </a:pPr>
            <a:r>
              <a:rPr lang="en-US" dirty="0"/>
              <a:t>H</a:t>
            </a:r>
            <a:r>
              <a:rPr lang="en-US" dirty="0" smtClean="0"/>
              <a:t>ow </a:t>
            </a:r>
            <a:r>
              <a:rPr lang="en-US" dirty="0"/>
              <a:t>to </a:t>
            </a:r>
            <a:r>
              <a:rPr lang="en-US" dirty="0" smtClean="0"/>
              <a:t>Make Better Understanding of ER Usage Data</a:t>
            </a:r>
          </a:p>
          <a:p>
            <a:pPr lvl="1"/>
            <a:r>
              <a:rPr lang="en-US" dirty="0" smtClean="0"/>
              <a:t>Current ER Usage Data Sources</a:t>
            </a:r>
          </a:p>
          <a:p>
            <a:pPr lvl="2"/>
            <a:r>
              <a:rPr lang="en-US" dirty="0" smtClean="0"/>
              <a:t>Publisher Supplied Usage Data (Counter Compliant Data)</a:t>
            </a:r>
          </a:p>
          <a:p>
            <a:pPr lvl="2"/>
            <a:r>
              <a:rPr lang="en-US" dirty="0" smtClean="0"/>
              <a:t>Publisher Supplied Usage Data (non-Counter Compliant Data)</a:t>
            </a:r>
          </a:p>
          <a:p>
            <a:pPr lvl="2"/>
            <a:r>
              <a:rPr lang="en-US" dirty="0" smtClean="0"/>
              <a:t>EZProxy Data</a:t>
            </a:r>
          </a:p>
          <a:p>
            <a:pPr lvl="2"/>
            <a:r>
              <a:rPr lang="en-US" dirty="0" smtClean="0"/>
              <a:t>Google Analytics</a:t>
            </a:r>
          </a:p>
          <a:p>
            <a:pPr lvl="2"/>
            <a:r>
              <a:rPr lang="en-US" dirty="0" smtClean="0"/>
              <a:t>360 Link</a:t>
            </a:r>
          </a:p>
          <a:p>
            <a:pPr lvl="2"/>
            <a:r>
              <a:rPr lang="en-US" dirty="0" smtClean="0"/>
              <a:t>EBSCO EJS</a:t>
            </a:r>
          </a:p>
          <a:p>
            <a:pPr lvl="1"/>
            <a:r>
              <a:rPr lang="en-US" dirty="0" smtClean="0"/>
              <a:t>Previously Used Data Analysis Tools </a:t>
            </a:r>
          </a:p>
          <a:p>
            <a:pPr lvl="2"/>
            <a:r>
              <a:rPr lang="en-US" dirty="0" smtClean="0"/>
              <a:t>Excel</a:t>
            </a:r>
          </a:p>
          <a:p>
            <a:pPr lvl="2"/>
            <a:r>
              <a:rPr lang="en-US" dirty="0" smtClean="0"/>
              <a:t>Tableau</a:t>
            </a:r>
          </a:p>
          <a:p>
            <a:pPr lvl="2"/>
            <a:r>
              <a:rPr lang="en-US" dirty="0" smtClean="0"/>
              <a:t>LibInsight</a:t>
            </a:r>
          </a:p>
        </p:txBody>
      </p:sp>
    </p:spTree>
    <p:extLst>
      <p:ext uri="{BB962C8B-B14F-4D97-AF65-F5344CB8AC3E}">
        <p14:creationId xmlns:p14="http://schemas.microsoft.com/office/powerpoint/2010/main" val="394767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03" y="-9400"/>
            <a:ext cx="8608423" cy="770021"/>
          </a:xfrm>
        </p:spPr>
        <p:txBody>
          <a:bodyPr/>
          <a:lstStyle/>
          <a:p>
            <a:pPr algn="ctr"/>
            <a:r>
              <a:rPr lang="en-US" sz="3600" b="0" dirty="0" smtClean="0">
                <a:solidFill>
                  <a:schemeClr val="accent1">
                    <a:lumMod val="75000"/>
                  </a:schemeClr>
                </a:solidFill>
              </a:rPr>
              <a:t>Project Goal and Objective  </a:t>
            </a:r>
            <a:endParaRPr lang="en-US" sz="3600" b="0" dirty="0">
              <a:solidFill>
                <a:schemeClr val="accent1">
                  <a:lumMod val="75000"/>
                </a:schemeClr>
              </a:solidFill>
            </a:endParaRPr>
          </a:p>
        </p:txBody>
      </p:sp>
      <p:sp>
        <p:nvSpPr>
          <p:cNvPr id="3" name="Content Placeholder 2"/>
          <p:cNvSpPr>
            <a:spLocks noGrp="1"/>
          </p:cNvSpPr>
          <p:nvPr>
            <p:ph idx="1"/>
          </p:nvPr>
        </p:nvSpPr>
        <p:spPr>
          <a:xfrm>
            <a:off x="326561" y="872855"/>
            <a:ext cx="6028094" cy="5066973"/>
          </a:xfrm>
          <a:ln w="47625" cmpd="thickThin">
            <a:solidFill>
              <a:schemeClr val="accent1"/>
            </a:solidFill>
          </a:ln>
        </p:spPr>
        <p:txBody>
          <a:bodyPr/>
          <a:lstStyle/>
          <a:p>
            <a:pPr>
              <a:buFont typeface="Wingdings" panose="05000000000000000000" pitchFamily="2" charset="2"/>
              <a:buChar char="Ø"/>
            </a:pPr>
            <a:r>
              <a:rPr lang="en-US" sz="2200" dirty="0" smtClean="0"/>
              <a:t>Goal</a:t>
            </a:r>
          </a:p>
          <a:p>
            <a:pPr lvl="1">
              <a:buFont typeface="Wingdings" panose="05000000000000000000" pitchFamily="2" charset="2"/>
              <a:buChar char="Ø"/>
            </a:pPr>
            <a:r>
              <a:rPr lang="en-US" sz="1800" dirty="0" smtClean="0"/>
              <a:t>Applying statistical methods to </a:t>
            </a:r>
            <a:r>
              <a:rPr lang="en-US" sz="1800" dirty="0"/>
              <a:t>model </a:t>
            </a:r>
            <a:r>
              <a:rPr lang="en-US" sz="1800" dirty="0" smtClean="0"/>
              <a:t>ER usage </a:t>
            </a:r>
            <a:r>
              <a:rPr lang="en-US" sz="1800" dirty="0"/>
              <a:t>data, to quantify the trend and </a:t>
            </a:r>
            <a:r>
              <a:rPr lang="en-US" sz="1800" dirty="0" smtClean="0"/>
              <a:t>to find the </a:t>
            </a:r>
            <a:r>
              <a:rPr lang="en-US" sz="1800" dirty="0"/>
              <a:t>relationship between different </a:t>
            </a:r>
            <a:r>
              <a:rPr lang="en-US" sz="1800" dirty="0" smtClean="0"/>
              <a:t>variables</a:t>
            </a:r>
            <a:br>
              <a:rPr lang="en-US" sz="1800" dirty="0" smtClean="0"/>
            </a:br>
            <a:endParaRPr lang="en-US" sz="1800" dirty="0" smtClean="0"/>
          </a:p>
          <a:p>
            <a:pPr>
              <a:buFont typeface="Wingdings" panose="05000000000000000000" pitchFamily="2" charset="2"/>
              <a:buChar char="Ø"/>
            </a:pPr>
            <a:r>
              <a:rPr lang="en-US" sz="2200" dirty="0" smtClean="0"/>
              <a:t>Objective</a:t>
            </a:r>
          </a:p>
          <a:p>
            <a:pPr lvl="1">
              <a:buFont typeface="Wingdings" panose="05000000000000000000" pitchFamily="2" charset="2"/>
              <a:buChar char="Ø"/>
            </a:pPr>
            <a:r>
              <a:rPr lang="en-US" sz="1800" dirty="0" smtClean="0"/>
              <a:t>Using two commonly used statistical methods for our data analysis: </a:t>
            </a:r>
          </a:p>
          <a:p>
            <a:pPr marL="1085850" lvl="2" indent="-342900">
              <a:buFont typeface="Wingdings" panose="05000000000000000000" pitchFamily="2" charset="2"/>
              <a:buChar char="Ø"/>
            </a:pPr>
            <a:r>
              <a:rPr lang="en-US" sz="1400" dirty="0"/>
              <a:t>Project 1</a:t>
            </a:r>
            <a:r>
              <a:rPr lang="en-US" sz="1400" dirty="0" smtClean="0"/>
              <a:t>: Using Pearson Correlation technique </a:t>
            </a:r>
            <a:r>
              <a:rPr lang="en-US" sz="1400" dirty="0"/>
              <a:t>to analyze the relationship between online journal’s </a:t>
            </a:r>
            <a:r>
              <a:rPr lang="en-US" sz="1400" dirty="0" smtClean="0"/>
              <a:t>full-text </a:t>
            </a:r>
            <a:r>
              <a:rPr lang="en-US" sz="1400" dirty="0"/>
              <a:t>download and the journal’s impact factor </a:t>
            </a:r>
            <a:endParaRPr lang="en-US" sz="1400" dirty="0" smtClean="0"/>
          </a:p>
          <a:p>
            <a:pPr marL="1085850" lvl="2" indent="-342900">
              <a:buFont typeface="Wingdings" panose="05000000000000000000" pitchFamily="2" charset="2"/>
              <a:buChar char="Ø"/>
            </a:pPr>
            <a:r>
              <a:rPr lang="en-US" sz="1400" dirty="0" smtClean="0"/>
              <a:t>Project </a:t>
            </a:r>
            <a:r>
              <a:rPr lang="en-US" sz="1400" dirty="0"/>
              <a:t>2</a:t>
            </a:r>
            <a:r>
              <a:rPr lang="en-US" sz="1400" dirty="0" smtClean="0"/>
              <a:t>: Using </a:t>
            </a:r>
            <a:r>
              <a:rPr lang="en-US" sz="1400" dirty="0"/>
              <a:t>Linear Regression method to model </a:t>
            </a:r>
            <a:r>
              <a:rPr lang="en-US" sz="1400" dirty="0" smtClean="0"/>
              <a:t>database’s </a:t>
            </a:r>
            <a:r>
              <a:rPr lang="en-US" sz="1400" dirty="0"/>
              <a:t>monthly search and </a:t>
            </a:r>
            <a:r>
              <a:rPr lang="en-US" sz="1400" dirty="0" smtClean="0"/>
              <a:t>full-text </a:t>
            </a:r>
            <a:r>
              <a:rPr lang="en-US" sz="1400" dirty="0"/>
              <a:t>download </a:t>
            </a:r>
            <a:r>
              <a:rPr lang="en-US" sz="1400" dirty="0" smtClean="0"/>
              <a:t>data; to find the trend and to predict the future usage  </a:t>
            </a:r>
            <a:endParaRPr lang="en-US" sz="1600" dirty="0" smtClean="0"/>
          </a:p>
          <a:p>
            <a:pPr marL="285750">
              <a:buFont typeface="Wingdings" panose="05000000000000000000" pitchFamily="2" charset="2"/>
              <a:buChar char="Ø"/>
            </a:pPr>
            <a:r>
              <a:rPr lang="en-US" sz="1600" dirty="0" smtClean="0"/>
              <a:t>Hope our findings can help in evidence-based library collection decision making process</a:t>
            </a:r>
          </a:p>
        </p:txBody>
      </p:sp>
      <p:sp>
        <p:nvSpPr>
          <p:cNvPr id="4" name="Text Placeholder 3"/>
          <p:cNvSpPr>
            <a:spLocks noGrp="1"/>
          </p:cNvSpPr>
          <p:nvPr>
            <p:ph type="body" sz="half" idx="2"/>
          </p:nvPr>
        </p:nvSpPr>
        <p:spPr>
          <a:xfrm>
            <a:off x="6633641" y="1394691"/>
            <a:ext cx="2142308" cy="4545137"/>
          </a:xfrm>
          <a:solidFill>
            <a:schemeClr val="tx2">
              <a:lumMod val="20000"/>
              <a:lumOff val="80000"/>
            </a:schemeClr>
          </a:solidFill>
        </p:spPr>
        <p:txBody>
          <a:bodyPr/>
          <a:lstStyle/>
          <a:p>
            <a:pPr marL="342900" indent="-342900">
              <a:buFont typeface="Wingdings" panose="05000000000000000000" pitchFamily="2" charset="2"/>
              <a:buChar char="v"/>
            </a:pPr>
            <a:r>
              <a:rPr lang="en-US" sz="1800" dirty="0" smtClean="0"/>
              <a:t>SAS</a:t>
            </a:r>
            <a:r>
              <a:rPr lang="en-US" sz="1800" dirty="0"/>
              <a:t>, SPSS, MatLab, and R</a:t>
            </a:r>
            <a:r>
              <a:rPr lang="en-US" sz="2000" dirty="0"/>
              <a:t>, etc. </a:t>
            </a:r>
            <a:r>
              <a:rPr lang="en-US" sz="2000" dirty="0" smtClean="0"/>
              <a:t/>
            </a:r>
            <a:br>
              <a:rPr lang="en-US" sz="2000" dirty="0" smtClean="0"/>
            </a:br>
            <a:endParaRPr lang="en-US" sz="2000" dirty="0" smtClean="0"/>
          </a:p>
          <a:p>
            <a:pPr marL="342900" indent="-342900">
              <a:buFont typeface="Wingdings" panose="05000000000000000000" pitchFamily="2" charset="2"/>
              <a:buChar char="v"/>
            </a:pPr>
            <a:r>
              <a:rPr lang="en-US" sz="1800" dirty="0" smtClean="0"/>
              <a:t>Choose R/RStudio</a:t>
            </a:r>
            <a:endParaRPr lang="en-US" sz="1800" dirty="0"/>
          </a:p>
          <a:p>
            <a:pPr marL="800100" lvl="1" indent="-342900">
              <a:buFont typeface="Arial" panose="020B0604020202020204" pitchFamily="34" charset="0"/>
              <a:buChar char="•"/>
            </a:pPr>
            <a:r>
              <a:rPr lang="en-US" sz="1800" dirty="0" smtClean="0"/>
              <a:t>Easy </a:t>
            </a:r>
            <a:r>
              <a:rPr lang="en-US" sz="1800" dirty="0"/>
              <a:t>to </a:t>
            </a:r>
            <a:r>
              <a:rPr lang="en-US" sz="1800" dirty="0" smtClean="0"/>
              <a:t>use</a:t>
            </a:r>
          </a:p>
          <a:p>
            <a:pPr marL="800100" lvl="1" indent="-342900">
              <a:buFont typeface="Arial" panose="020B0604020202020204" pitchFamily="34" charset="0"/>
              <a:buChar char="•"/>
            </a:pPr>
            <a:r>
              <a:rPr lang="en-US" sz="1800" dirty="0" smtClean="0"/>
              <a:t>Powerful</a:t>
            </a:r>
          </a:p>
          <a:p>
            <a:pPr marL="800100" lvl="1" indent="-342900">
              <a:buFont typeface="Arial" panose="020B0604020202020204" pitchFamily="34" charset="0"/>
              <a:buChar char="•"/>
            </a:pPr>
            <a:r>
              <a:rPr lang="en-US" sz="1800" dirty="0" smtClean="0"/>
              <a:t>Rich </a:t>
            </a:r>
            <a:r>
              <a:rPr lang="en-US" sz="1800" dirty="0"/>
              <a:t>set of </a:t>
            </a:r>
            <a:r>
              <a:rPr lang="en-US" sz="1800" dirty="0" smtClean="0"/>
              <a:t>packages</a:t>
            </a:r>
          </a:p>
          <a:p>
            <a:pPr marL="800100" lvl="1" indent="-342900">
              <a:buFont typeface="Arial" panose="020B0604020202020204" pitchFamily="34" charset="0"/>
              <a:buChar char="•"/>
            </a:pPr>
            <a:r>
              <a:rPr lang="en-US" sz="1800" dirty="0" smtClean="0"/>
              <a:t>Open source</a:t>
            </a:r>
            <a:endParaRPr lang="en-US" sz="1800" dirty="0"/>
          </a:p>
          <a:p>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802904"/>
              </p:ext>
            </p:extLst>
          </p:nvPr>
        </p:nvGraphicFramePr>
        <p:xfrm>
          <a:off x="6633641" y="895928"/>
          <a:ext cx="2142308" cy="498763"/>
        </p:xfrm>
        <a:graphic>
          <a:graphicData uri="http://schemas.openxmlformats.org/drawingml/2006/table">
            <a:tbl>
              <a:tblPr firstRow="1" bandRow="1">
                <a:tableStyleId>{5C22544A-7EE6-4342-B048-85BDC9FD1C3A}</a:tableStyleId>
              </a:tblPr>
              <a:tblGrid>
                <a:gridCol w="2142308">
                  <a:extLst>
                    <a:ext uri="{9D8B030D-6E8A-4147-A177-3AD203B41FA5}">
                      <a16:colId xmlns:a16="http://schemas.microsoft.com/office/drawing/2014/main" val="20000"/>
                    </a:ext>
                  </a:extLst>
                </a:gridCol>
              </a:tblGrid>
              <a:tr h="498763">
                <a:tc>
                  <a:txBody>
                    <a:bodyPr/>
                    <a:lstStyle/>
                    <a:p>
                      <a:pPr algn="ctr"/>
                      <a:r>
                        <a:rPr lang="en-US" dirty="0" smtClean="0"/>
                        <a:t>Statistical Software</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6940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95"/>
            <a:ext cx="9144000" cy="1451618"/>
          </a:xfrm>
        </p:spPr>
        <p:txBody>
          <a:bodyPr>
            <a:normAutofit/>
          </a:bodyPr>
          <a:lstStyle/>
          <a:p>
            <a:r>
              <a:rPr lang="en-US" sz="3100" dirty="0" smtClean="0">
                <a:solidFill>
                  <a:schemeClr val="accent1">
                    <a:lumMod val="75000"/>
                  </a:schemeClr>
                </a:solidFill>
              </a:rPr>
              <a:t>Project One:  Using Pearson Correlation Coefficient to Analyze Library Individually </a:t>
            </a:r>
            <a:r>
              <a:rPr lang="en-US" sz="3100" dirty="0">
                <a:solidFill>
                  <a:schemeClr val="accent1">
                    <a:lumMod val="75000"/>
                  </a:schemeClr>
                </a:solidFill>
              </a:rPr>
              <a:t>Subscribed E-Journals</a:t>
            </a:r>
            <a:r>
              <a:rPr lang="en-US" sz="4000" dirty="0"/>
              <a:t>	</a:t>
            </a:r>
            <a:r>
              <a:rPr lang="en-US" sz="4000" dirty="0" smtClean="0"/>
              <a:t>	</a:t>
            </a:r>
            <a:endParaRPr lang="en-US" sz="4000" dirty="0"/>
          </a:p>
        </p:txBody>
      </p:sp>
      <p:sp>
        <p:nvSpPr>
          <p:cNvPr id="3" name="Content Placeholder 2"/>
          <p:cNvSpPr>
            <a:spLocks noGrp="1"/>
          </p:cNvSpPr>
          <p:nvPr>
            <p:ph idx="1"/>
          </p:nvPr>
        </p:nvSpPr>
        <p:spPr>
          <a:xfrm>
            <a:off x="342901" y="1291582"/>
            <a:ext cx="8529638" cy="4619691"/>
          </a:xfrm>
        </p:spPr>
        <p:txBody>
          <a:bodyPr>
            <a:normAutofit fontScale="47500" lnSpcReduction="20000"/>
          </a:bodyPr>
          <a:lstStyle/>
          <a:p>
            <a:endParaRPr lang="en-US" dirty="0" smtClean="0"/>
          </a:p>
          <a:p>
            <a:r>
              <a:rPr lang="en-US" sz="4400" dirty="0" smtClean="0"/>
              <a:t>Question</a:t>
            </a:r>
            <a:r>
              <a:rPr lang="en-US" sz="4400" dirty="0"/>
              <a:t>: </a:t>
            </a:r>
            <a:r>
              <a:rPr lang="en-US" sz="4400" dirty="0" smtClean="0"/>
              <a:t>with 700 individually subscribed e-journals, is </a:t>
            </a:r>
            <a:r>
              <a:rPr lang="en-US" sz="4400" dirty="0"/>
              <a:t>there a relationship between journal’s impact factor and its full-text </a:t>
            </a:r>
            <a:r>
              <a:rPr lang="en-US" sz="4400" dirty="0" smtClean="0"/>
              <a:t>download?  </a:t>
            </a:r>
            <a:r>
              <a:rPr lang="en-US" sz="4400" dirty="0"/>
              <a:t>If yes, what is the relationship</a:t>
            </a:r>
            <a:r>
              <a:rPr lang="en-US" sz="4400" dirty="0" smtClean="0"/>
              <a:t>?</a:t>
            </a:r>
          </a:p>
          <a:p>
            <a:endParaRPr lang="en-US" sz="4400" dirty="0" smtClean="0"/>
          </a:p>
          <a:p>
            <a:r>
              <a:rPr lang="en-US" sz="4400" dirty="0" smtClean="0"/>
              <a:t>Brief Introduction to Pearson Correlation Coefficient (r) </a:t>
            </a:r>
          </a:p>
          <a:p>
            <a:pPr lvl="1"/>
            <a:r>
              <a:rPr lang="en-US" sz="3300" dirty="0" smtClean="0"/>
              <a:t>Definition: to measure the </a:t>
            </a:r>
            <a:r>
              <a:rPr lang="en-US" sz="3300" dirty="0" smtClean="0"/>
              <a:t>linear correlation </a:t>
            </a:r>
            <a:r>
              <a:rPr lang="en-US" sz="3300" dirty="0" smtClean="0"/>
              <a:t>between two continuous variables. A continuous variable is a variable that can be measured along a line scale. </a:t>
            </a:r>
          </a:p>
          <a:p>
            <a:pPr lvl="1"/>
            <a:r>
              <a:rPr lang="en-US" sz="3300" dirty="0" smtClean="0"/>
              <a:t>r value interpretation (range: -1 to +1)  </a:t>
            </a:r>
          </a:p>
          <a:p>
            <a:pPr lvl="2"/>
            <a:r>
              <a:rPr lang="en-US" sz="2900" dirty="0" smtClean="0"/>
              <a:t>-0.99 to -0.6 strong negative relationship</a:t>
            </a:r>
          </a:p>
          <a:p>
            <a:pPr lvl="2"/>
            <a:r>
              <a:rPr lang="en-US" sz="2900" dirty="0" smtClean="0"/>
              <a:t>-0.59 to -0.3 moderate negative relationship</a:t>
            </a:r>
          </a:p>
          <a:p>
            <a:pPr lvl="2"/>
            <a:r>
              <a:rPr lang="en-US" sz="2900" dirty="0" smtClean="0"/>
              <a:t>-0.29 to 0.29 weak correlation  </a:t>
            </a:r>
          </a:p>
          <a:p>
            <a:pPr lvl="2"/>
            <a:r>
              <a:rPr lang="en-US" sz="2900" dirty="0" smtClean="0"/>
              <a:t>0.3 to 0.59 moderate positive relationship</a:t>
            </a:r>
          </a:p>
          <a:p>
            <a:pPr lvl="2"/>
            <a:r>
              <a:rPr lang="en-US" sz="2900" dirty="0" smtClean="0"/>
              <a:t>0.6 to 0.99 strong positive relationship</a:t>
            </a:r>
          </a:p>
          <a:p>
            <a:pPr lvl="2"/>
            <a:r>
              <a:rPr lang="en-US" sz="2900" dirty="0" smtClean="0"/>
              <a:t>Special cases: 0: no relationship; -1: perfect negative; +1: perfect positive</a:t>
            </a:r>
          </a:p>
          <a:p>
            <a:pPr lvl="2"/>
            <a:r>
              <a:rPr lang="en-US" sz="2900" dirty="0" smtClean="0"/>
              <a:t>Note: Only for r &gt; 0.3 or &lt; -0.3, the statisticians will be interested in further investigation</a:t>
            </a:r>
          </a:p>
          <a:p>
            <a:pPr lvl="2"/>
            <a:endParaRPr lang="en-US" sz="2900" dirty="0">
              <a:solidFill>
                <a:srgbClr val="FF0000"/>
              </a:solidFill>
            </a:endParaRPr>
          </a:p>
          <a:p>
            <a:r>
              <a:rPr lang="en-US" sz="4400" dirty="0" smtClean="0">
                <a:solidFill>
                  <a:srgbClr val="FF0000"/>
                </a:solidFill>
              </a:rPr>
              <a:t>Warning: Correlation does not imply causation!!!</a:t>
            </a:r>
          </a:p>
          <a:p>
            <a:pPr lvl="1"/>
            <a:endParaRPr lang="en-US" dirty="0" smtClean="0"/>
          </a:p>
        </p:txBody>
      </p:sp>
    </p:spTree>
    <p:extLst>
      <p:ext uri="{BB962C8B-B14F-4D97-AF65-F5344CB8AC3E}">
        <p14:creationId xmlns:p14="http://schemas.microsoft.com/office/powerpoint/2010/main" val="342479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Sample Scatterplots with Associated Pearson Correlation Coefficients </a:t>
            </a:r>
            <a:endParaRPr lang="en-US" sz="3600"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091" y="1585913"/>
            <a:ext cx="6811818" cy="3383251"/>
          </a:xfrm>
          <a:ln>
            <a:solidFill>
              <a:schemeClr val="accent1"/>
            </a:solidFill>
          </a:ln>
        </p:spPr>
      </p:pic>
      <p:sp>
        <p:nvSpPr>
          <p:cNvPr id="3" name="TextBox 2"/>
          <p:cNvSpPr txBox="1"/>
          <p:nvPr/>
        </p:nvSpPr>
        <p:spPr>
          <a:xfrm>
            <a:off x="1215160" y="5280613"/>
            <a:ext cx="6762749" cy="369332"/>
          </a:xfrm>
          <a:prstGeom prst="rect">
            <a:avLst/>
          </a:prstGeom>
          <a:noFill/>
        </p:spPr>
        <p:txBody>
          <a:bodyPr wrap="none" rtlCol="0">
            <a:spAutoFit/>
          </a:bodyPr>
          <a:lstStyle/>
          <a:p>
            <a:r>
              <a:rPr lang="en-US" dirty="0"/>
              <a:t>Source: https://en.wikipedia.org/wiki/Pearson_correlation_coefficient</a:t>
            </a:r>
          </a:p>
        </p:txBody>
      </p:sp>
    </p:spTree>
    <p:extLst>
      <p:ext uri="{BB962C8B-B14F-4D97-AF65-F5344CB8AC3E}">
        <p14:creationId xmlns:p14="http://schemas.microsoft.com/office/powerpoint/2010/main" val="467245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34"/>
            <a:ext cx="8229600" cy="1143000"/>
          </a:xfrm>
        </p:spPr>
        <p:txBody>
          <a:bodyPr/>
          <a:lstStyle/>
          <a:p>
            <a:r>
              <a:rPr lang="en-US" sz="3600" dirty="0" smtClean="0">
                <a:solidFill>
                  <a:schemeClr val="accent1">
                    <a:lumMod val="75000"/>
                  </a:schemeClr>
                </a:solidFill>
              </a:rPr>
              <a:t>Data</a:t>
            </a:r>
            <a:endParaRPr lang="en-US" sz="3600" dirty="0">
              <a:solidFill>
                <a:schemeClr val="accent1">
                  <a:lumMod val="75000"/>
                </a:schemeClr>
              </a:solidFill>
            </a:endParaRPr>
          </a:p>
        </p:txBody>
      </p:sp>
      <p:sp>
        <p:nvSpPr>
          <p:cNvPr id="3" name="Content Placeholder 2"/>
          <p:cNvSpPr>
            <a:spLocks noGrp="1"/>
          </p:cNvSpPr>
          <p:nvPr>
            <p:ph idx="1"/>
          </p:nvPr>
        </p:nvSpPr>
        <p:spPr>
          <a:xfrm>
            <a:off x="457200" y="895330"/>
            <a:ext cx="8229600" cy="4773950"/>
          </a:xfrm>
        </p:spPr>
        <p:txBody>
          <a:bodyPr/>
          <a:lstStyle/>
          <a:p>
            <a:r>
              <a:rPr lang="en-US" sz="2800" dirty="0" smtClean="0"/>
              <a:t>Five year full-text download: 2013 - 2017</a:t>
            </a:r>
          </a:p>
          <a:p>
            <a:r>
              <a:rPr lang="en-US" sz="2800" dirty="0" smtClean="0"/>
              <a:t>Journal Impact Factor: searching titles from Journal Citation Report, out of 667 journals found 338 with impact factor, using most recent year available impact factor</a:t>
            </a:r>
          </a:p>
          <a:p>
            <a:r>
              <a:rPr lang="en-US" sz="2800" dirty="0" smtClean="0"/>
              <a:t>Data: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849" y="3158310"/>
            <a:ext cx="2055814" cy="3253265"/>
          </a:xfrm>
          <a:prstGeom prst="rect">
            <a:avLst/>
          </a:prstGeom>
          <a:ln>
            <a:solidFill>
              <a:schemeClr val="accent1"/>
            </a:solidFill>
          </a:ln>
        </p:spPr>
      </p:pic>
    </p:spTree>
    <p:extLst>
      <p:ext uri="{BB962C8B-B14F-4D97-AF65-F5344CB8AC3E}">
        <p14:creationId xmlns:p14="http://schemas.microsoft.com/office/powerpoint/2010/main" val="1094420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lumMod val="75000"/>
                  </a:schemeClr>
                </a:solidFill>
              </a:rPr>
              <a:t>S</a:t>
            </a:r>
            <a:r>
              <a:rPr lang="en-US" sz="3600" dirty="0" smtClean="0">
                <a:solidFill>
                  <a:schemeClr val="accent1">
                    <a:lumMod val="75000"/>
                  </a:schemeClr>
                </a:solidFill>
              </a:rPr>
              <a:t>catterplot</a:t>
            </a:r>
            <a:endParaRPr lang="en-US" sz="3600" dirty="0">
              <a:solidFill>
                <a:schemeClr val="accent1">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364" y="903289"/>
            <a:ext cx="7877174" cy="4986337"/>
          </a:xfrm>
        </p:spPr>
      </p:pic>
    </p:spTree>
    <p:extLst>
      <p:ext uri="{BB962C8B-B14F-4D97-AF65-F5344CB8AC3E}">
        <p14:creationId xmlns:p14="http://schemas.microsoft.com/office/powerpoint/2010/main" val="416333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4848</TotalTime>
  <Words>1973</Words>
  <Application>Microsoft Office PowerPoint</Application>
  <PresentationFormat>On-screen Show (4:3)</PresentationFormat>
  <Paragraphs>298</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Using Statistical Methods to Better Understand E-Resources Usage Data</vt:lpstr>
      <vt:lpstr>Outline </vt:lpstr>
      <vt:lpstr>About TCNJ and Library E-Resource </vt:lpstr>
      <vt:lpstr>Project Background</vt:lpstr>
      <vt:lpstr>Project Goal and Objective  </vt:lpstr>
      <vt:lpstr>Project One:  Using Pearson Correlation Coefficient to Analyze Library Individually Subscribed E-Journals  </vt:lpstr>
      <vt:lpstr>Sample Scatterplots with Associated Pearson Correlation Coefficients </vt:lpstr>
      <vt:lpstr>Data</vt:lpstr>
      <vt:lpstr>Scatterplot</vt:lpstr>
      <vt:lpstr>R Code</vt:lpstr>
      <vt:lpstr>Result and Interpretation</vt:lpstr>
      <vt:lpstr>Scatterplot of 60 Journals in Health Science</vt:lpstr>
      <vt:lpstr>Results of 60 Journals in Health Science</vt:lpstr>
      <vt:lpstr>Project Two: Applying (Simple) Linear Regression to monthly data of database search and full-text download</vt:lpstr>
      <vt:lpstr>Brief Introduction to (Simple) Linear Regression  </vt:lpstr>
      <vt:lpstr>Formula of Simple Linear Regression</vt:lpstr>
      <vt:lpstr>Data</vt:lpstr>
      <vt:lpstr>Raw Data</vt:lpstr>
      <vt:lpstr>Sample Prepared Data</vt:lpstr>
      <vt:lpstr>ASP – Search – FT – Scatterplot with Fitting Line  </vt:lpstr>
      <vt:lpstr>Mergent Search and Page View (PV) Scatterplot with Fitting Line</vt:lpstr>
      <vt:lpstr>JSTOR Search and FT Scatterplot with Fitting Line</vt:lpstr>
      <vt:lpstr>PsycInfo (Search) and PsycArticle (FT) Scatterplot with Fitting Line</vt:lpstr>
      <vt:lpstr>ASP – Search - Linear Regression – Result   </vt:lpstr>
      <vt:lpstr>ASP – Search – Linear Regression – Result Interpretation</vt:lpstr>
      <vt:lpstr> Summary of Results (Search)</vt:lpstr>
      <vt:lpstr> Summary of Results (FT)</vt:lpstr>
      <vt:lpstr>ASP – Search - Linear Regression – R Code</vt:lpstr>
      <vt:lpstr>RStudio Interface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Palatino, TCNJ Blue</dc:title>
  <dc:creator>tcnjit</dc:creator>
  <cp:lastModifiedBy>The College of New Jersey</cp:lastModifiedBy>
  <cp:revision>180</cp:revision>
  <dcterms:created xsi:type="dcterms:W3CDTF">2016-03-17T15:56:47Z</dcterms:created>
  <dcterms:modified xsi:type="dcterms:W3CDTF">2019-01-04T14:01:43Z</dcterms:modified>
</cp:coreProperties>
</file>