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1945600"/>
  <p:notesSz cx="51103213" cy="3200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00">
          <p15:clr>
            <a:srgbClr val="A4A3A4"/>
          </p15:clr>
        </p15:guide>
        <p15:guide id="2" pos="125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CF89"/>
    <a:srgbClr val="01247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96" autoAdjust="0"/>
    <p:restoredTop sz="94160" autoAdjust="0"/>
  </p:normalViewPr>
  <p:slideViewPr>
    <p:cSldViewPr>
      <p:cViewPr varScale="1">
        <p:scale>
          <a:sx n="22" d="100"/>
          <a:sy n="22" d="100"/>
        </p:scale>
        <p:origin x="1164" y="60"/>
      </p:cViewPr>
      <p:guideLst>
        <p:guide orient="horz" pos="13200"/>
        <p:guide pos="12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4913"/>
            <a:ext cx="22144726" cy="15747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8958487" y="14913"/>
            <a:ext cx="22144726" cy="15747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0413295"/>
            <a:ext cx="22144726" cy="15747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8958487" y="30413295"/>
            <a:ext cx="22144726" cy="15747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A40BB5DE-3FF4-4D24-9A24-6C5D59A98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16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919"/>
            <a:ext cx="22144726" cy="15757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8958487" y="13919"/>
            <a:ext cx="22144726" cy="15757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0413295"/>
            <a:ext cx="22144726" cy="1575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8958487" y="30413295"/>
            <a:ext cx="22144726" cy="1575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76468D37-A124-473F-97A6-D377A973C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762" y="15201179"/>
            <a:ext cx="37475690" cy="14401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30212" tIns="214312" rIns="430212" bIns="2143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941088" y="7326313"/>
            <a:ext cx="3221037" cy="214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803743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70375" rtl="0" eaLnBrk="0" fontAlgn="base" hangingPunct="0">
      <a:spcBef>
        <a:spcPct val="30000"/>
      </a:spcBef>
      <a:spcAft>
        <a:spcPct val="0"/>
      </a:spcAft>
      <a:defRPr sz="5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135188" algn="l" defTabSz="4270375" rtl="0" eaLnBrk="0" fontAlgn="base" hangingPunct="0">
      <a:spcBef>
        <a:spcPct val="30000"/>
      </a:spcBef>
      <a:spcAft>
        <a:spcPct val="0"/>
      </a:spcAft>
      <a:defRPr sz="5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270375" algn="l" defTabSz="4270375" rtl="0" eaLnBrk="0" fontAlgn="base" hangingPunct="0">
      <a:spcBef>
        <a:spcPct val="30000"/>
      </a:spcBef>
      <a:spcAft>
        <a:spcPct val="0"/>
      </a:spcAft>
      <a:defRPr sz="5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6405563" algn="l" defTabSz="4270375" rtl="0" eaLnBrk="0" fontAlgn="base" hangingPunct="0">
      <a:spcBef>
        <a:spcPct val="30000"/>
      </a:spcBef>
      <a:spcAft>
        <a:spcPct val="0"/>
      </a:spcAft>
      <a:defRPr sz="5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8540750" algn="l" defTabSz="4270375" rtl="0" eaLnBrk="0" fontAlgn="base" hangingPunct="0">
      <a:spcBef>
        <a:spcPct val="30000"/>
      </a:spcBef>
      <a:spcAft>
        <a:spcPct val="0"/>
      </a:spcAft>
      <a:defRPr sz="5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BA0DB7-851C-4F83-A3AA-1F00466250CB}" type="slidenum">
              <a:rPr lang="en-US" altLang="en-US" sz="1000" smtClean="0"/>
              <a:pPr/>
              <a:t>1</a:t>
            </a:fld>
            <a:endParaRPr lang="en-US" altLang="en-US" sz="10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941088" y="7326313"/>
            <a:ext cx="3221037" cy="2147887"/>
          </a:xfrm>
          <a:ln cap="flat"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567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6816726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6" y="12436476"/>
            <a:ext cx="23044151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6EBC3-8B5E-46EE-9560-05C60DE8C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3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186E-40FB-43BB-A841-50392BBB7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5" y="1951038"/>
            <a:ext cx="6994526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151" y="1951038"/>
            <a:ext cx="20832764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96761-F1C2-483A-BE86-F0F5B46F3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769E6-6EC4-487A-96A9-FEC1DD502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9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1764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664B2-EB48-464B-8900-6E4D6F01E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51" y="6340476"/>
            <a:ext cx="13912850" cy="1316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6340476"/>
            <a:ext cx="13914438" cy="1316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8F1AC-A288-4108-BEA8-07FF683DC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4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879475"/>
            <a:ext cx="29625926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6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7" y="4911726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7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117D2-7131-4768-9F56-3655DDF6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4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1C46-9A53-4E1A-9BD0-20B5E31F5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8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EB574-50F1-4CA4-9B9A-0FA437F7E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1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6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4" y="873126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C95E-B287-40D9-96BE-CC90F802F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4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1" y="15362239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1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1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1C765-CE75-4A24-84CC-063682E66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2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9357" y="19996150"/>
            <a:ext cx="6858000" cy="14626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331430" tIns="165716" rIns="331430" bIns="165716" numCol="1" anchor="ctr" anchorCtr="0" compatLnSpc="1">
            <a:prstTxWarp prst="textNoShape">
              <a:avLst/>
            </a:prstTxWarp>
          </a:bodyPr>
          <a:lstStyle>
            <a:lvl1pPr>
              <a:defRPr sz="5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5" y="19996150"/>
            <a:ext cx="10425113" cy="14626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331430" tIns="165716" rIns="331430" bIns="165716" numCol="1" anchor="ctr" anchorCtr="0" compatLnSpc="1">
            <a:prstTxWarp prst="textNoShape">
              <a:avLst/>
            </a:prstTxWarp>
          </a:bodyPr>
          <a:lstStyle>
            <a:lvl1pPr algn="ctr">
              <a:defRPr sz="5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5" y="19996150"/>
            <a:ext cx="6858000" cy="14626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331430" tIns="165716" rIns="331430" bIns="165716" numCol="1" anchor="ctr" anchorCtr="0" compatLnSpc="1">
            <a:prstTxWarp prst="textNoShape">
              <a:avLst/>
            </a:prstTxWarp>
          </a:bodyPr>
          <a:lstStyle>
            <a:lvl1pPr algn="r">
              <a:defRPr sz="5000" smtClean="0"/>
            </a:lvl1pPr>
          </a:lstStyle>
          <a:p>
            <a:pPr>
              <a:defRPr/>
            </a:pPr>
            <a:fld id="{FF2E0D83-480B-439E-B90C-410723B14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69358" y="1951567"/>
            <a:ext cx="279796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1430" tIns="165716" rIns="331430" bIns="16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9358" y="6340476"/>
            <a:ext cx="27979688" cy="131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1430" tIns="165716" rIns="331430" bIns="16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105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32105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Times New Roman" pitchFamily="18" charset="0"/>
        </a:defRPr>
      </a:lvl2pPr>
      <a:lvl3pPr algn="ctr" defTabSz="332105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Times New Roman" pitchFamily="18" charset="0"/>
        </a:defRPr>
      </a:lvl3pPr>
      <a:lvl4pPr algn="ctr" defTabSz="332105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Times New Roman" pitchFamily="18" charset="0"/>
        </a:defRPr>
      </a:lvl4pPr>
      <a:lvl5pPr algn="ctr" defTabSz="332105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Times New Roman" pitchFamily="18" charset="0"/>
        </a:defRPr>
      </a:lvl5pPr>
      <a:lvl6pPr marL="457200" algn="ctr" defTabSz="332105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Times New Roman" pitchFamily="18" charset="0"/>
        </a:defRPr>
      </a:lvl6pPr>
      <a:lvl7pPr marL="914400" algn="ctr" defTabSz="332105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Times New Roman" pitchFamily="18" charset="0"/>
        </a:defRPr>
      </a:lvl7pPr>
      <a:lvl8pPr marL="1371600" algn="ctr" defTabSz="332105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Times New Roman" pitchFamily="18" charset="0"/>
        </a:defRPr>
      </a:lvl8pPr>
      <a:lvl9pPr marL="1828800" algn="ctr" defTabSz="3321050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Times New Roman" pitchFamily="18" charset="0"/>
        </a:defRPr>
      </a:lvl9pPr>
    </p:titleStyle>
    <p:bodyStyle>
      <a:lvl1pPr marL="1246188" indent="-1246188" algn="l" defTabSz="332105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1600">
          <a:solidFill>
            <a:schemeClr val="tx1"/>
          </a:solidFill>
          <a:latin typeface="+mn-lt"/>
          <a:ea typeface="+mn-ea"/>
          <a:cs typeface="+mn-cs"/>
        </a:defRPr>
      </a:lvl1pPr>
      <a:lvl2pPr marL="2697163" indent="-1039813" algn="l" defTabSz="332105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0100">
          <a:solidFill>
            <a:schemeClr val="tx1"/>
          </a:solidFill>
          <a:latin typeface="+mn-lt"/>
        </a:defRPr>
      </a:lvl2pPr>
      <a:lvl3pPr marL="4149725" indent="-828675" algn="l" defTabSz="332105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8600">
          <a:solidFill>
            <a:schemeClr val="tx1"/>
          </a:solidFill>
          <a:latin typeface="+mn-lt"/>
        </a:defRPr>
      </a:lvl3pPr>
      <a:lvl4pPr marL="5805488" indent="-828675" algn="l" defTabSz="332105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7300">
          <a:solidFill>
            <a:schemeClr val="tx1"/>
          </a:solidFill>
          <a:latin typeface="+mn-lt"/>
        </a:defRPr>
      </a:lvl4pPr>
      <a:lvl5pPr marL="7462838" indent="-828675" algn="l" defTabSz="332105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7300">
          <a:solidFill>
            <a:schemeClr val="tx1"/>
          </a:solidFill>
          <a:latin typeface="+mn-lt"/>
        </a:defRPr>
      </a:lvl5pPr>
      <a:lvl6pPr marL="7920038" indent="-828675" algn="l" defTabSz="332105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7300">
          <a:solidFill>
            <a:schemeClr val="tx1"/>
          </a:solidFill>
          <a:latin typeface="+mn-lt"/>
        </a:defRPr>
      </a:lvl6pPr>
      <a:lvl7pPr marL="8377238" indent="-828675" algn="l" defTabSz="332105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7300">
          <a:solidFill>
            <a:schemeClr val="tx1"/>
          </a:solidFill>
          <a:latin typeface="+mn-lt"/>
        </a:defRPr>
      </a:lvl7pPr>
      <a:lvl8pPr marL="8834438" indent="-828675" algn="l" defTabSz="332105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7300">
          <a:solidFill>
            <a:schemeClr val="tx1"/>
          </a:solidFill>
          <a:latin typeface="+mn-lt"/>
        </a:defRPr>
      </a:lvl8pPr>
      <a:lvl9pPr marL="9291638" indent="-828675" algn="l" defTabSz="332105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7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1"/>
          <p:cNvSpPr>
            <a:spLocks noChangeArrowheads="1"/>
          </p:cNvSpPr>
          <p:nvPr/>
        </p:nvSpPr>
        <p:spPr bwMode="auto">
          <a:xfrm>
            <a:off x="914400" y="304800"/>
            <a:ext cx="31089600" cy="2540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8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106"/>
          <p:cNvSpPr>
            <a:spLocks noChangeArrowheads="1"/>
          </p:cNvSpPr>
          <p:nvPr/>
        </p:nvSpPr>
        <p:spPr bwMode="auto">
          <a:xfrm>
            <a:off x="1578770" y="1778000"/>
            <a:ext cx="29625131" cy="950222"/>
          </a:xfrm>
          <a:prstGeom prst="rect">
            <a:avLst/>
          </a:prstGeom>
          <a:noFill/>
          <a:ln>
            <a:noFill/>
          </a:ln>
          <a:extLst/>
        </p:spPr>
        <p:txBody>
          <a:bodyPr lIns="331430" tIns="165716" rIns="331430" bIns="165716">
            <a:spAutoFit/>
          </a:bodyPr>
          <a:lstStyle>
            <a:lvl1pPr defTabSz="3321050">
              <a:defRPr sz="8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321050">
              <a:defRPr sz="8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321050">
              <a:defRPr sz="8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321050"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321050"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3210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3210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3210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3210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i="1" dirty="0" smtClean="0">
                <a:latin typeface="Calibri" panose="020F0502020204030204" pitchFamily="34" charset="0"/>
                <a:cs typeface="Arial" charset="0"/>
              </a:rPr>
              <a:t>Megan Dempsey, Evelyn S. Field Library</a:t>
            </a:r>
            <a:endParaRPr lang="en-US" altLang="en-US" sz="4000" i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053" name="Rectangle 107"/>
          <p:cNvSpPr>
            <a:spLocks noChangeArrowheads="1"/>
          </p:cNvSpPr>
          <p:nvPr/>
        </p:nvSpPr>
        <p:spPr bwMode="auto">
          <a:xfrm>
            <a:off x="2155033" y="6218767"/>
            <a:ext cx="2147888" cy="7715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defRPr sz="8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5" name="Rectangle 109"/>
          <p:cNvSpPr>
            <a:spLocks noChangeArrowheads="1"/>
          </p:cNvSpPr>
          <p:nvPr/>
        </p:nvSpPr>
        <p:spPr bwMode="auto">
          <a:xfrm>
            <a:off x="21917025" y="11019367"/>
            <a:ext cx="9051132" cy="6035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defRPr sz="8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6" name="Rectangle 110"/>
          <p:cNvSpPr>
            <a:spLocks noChangeArrowheads="1"/>
          </p:cNvSpPr>
          <p:nvPr/>
        </p:nvSpPr>
        <p:spPr bwMode="auto">
          <a:xfrm>
            <a:off x="21881307" y="9115426"/>
            <a:ext cx="9286875" cy="1200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defRPr sz="8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7" name="TextBox 25"/>
          <p:cNvSpPr txBox="1">
            <a:spLocks noChangeArrowheads="1"/>
          </p:cNvSpPr>
          <p:nvPr/>
        </p:nvSpPr>
        <p:spPr bwMode="auto">
          <a:xfrm>
            <a:off x="1714500" y="558800"/>
            <a:ext cx="29603700" cy="138499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8400" dirty="0">
                <a:latin typeface="Calibri" panose="020F0502020204030204" pitchFamily="34" charset="0"/>
              </a:rPr>
              <a:t>Show Me the Money! How OER Publishing Works</a:t>
            </a:r>
            <a:endParaRPr lang="en-US" altLang="en-US" sz="8400" b="1" dirty="0">
              <a:latin typeface="Calibri" panose="020F0502020204030204" pitchFamily="34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31" y="876995"/>
            <a:ext cx="4166049" cy="189496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168731" y="3672966"/>
            <a:ext cx="15194685" cy="9650449"/>
            <a:chOff x="1028699" y="4114800"/>
            <a:chExt cx="15125701" cy="9677400"/>
          </a:xfrm>
        </p:grpSpPr>
        <p:grpSp>
          <p:nvGrpSpPr>
            <p:cNvPr id="10" name="Group 9"/>
            <p:cNvGrpSpPr/>
            <p:nvPr/>
          </p:nvGrpSpPr>
          <p:grpSpPr>
            <a:xfrm>
              <a:off x="1028699" y="4114800"/>
              <a:ext cx="15125701" cy="9677400"/>
              <a:chOff x="1028699" y="4114800"/>
              <a:chExt cx="15125701" cy="96774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1028699" y="4114800"/>
                <a:ext cx="15125701" cy="9677400"/>
              </a:xfrm>
              <a:prstGeom prst="rect">
                <a:avLst/>
              </a:prstGeom>
              <a:ln>
                <a:headEnd type="none" w="sm" len="sm"/>
                <a:tailEnd type="none" w="sm" len="sm"/>
              </a:ln>
              <a:ex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32924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bject 2"/>
              <p:cNvSpPr>
                <a:spLocks noChangeAspect="1"/>
              </p:cNvSpPr>
              <p:nvPr/>
            </p:nvSpPr>
            <p:spPr>
              <a:xfrm>
                <a:off x="1820360" y="5705030"/>
                <a:ext cx="13542378" cy="740664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155033" y="4224073"/>
              <a:ext cx="1262776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alibri" panose="020F0502020204030204" pitchFamily="34" charset="0"/>
                </a:rPr>
                <a:t>Commercial Publishing Model</a:t>
              </a:r>
              <a:endParaRPr lang="en-US" sz="80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655835" y="3720263"/>
            <a:ext cx="15256746" cy="9603009"/>
            <a:chOff x="16747255" y="4204289"/>
            <a:chExt cx="15256746" cy="958791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16747255" y="4204289"/>
              <a:ext cx="15256746" cy="9587910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2924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127265" y="4224073"/>
              <a:ext cx="1262776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smtClean="0">
                  <a:latin typeface="Calibri" panose="020F0502020204030204" pitchFamily="34" charset="0"/>
                </a:rPr>
                <a:t>Open Publishing Model</a:t>
              </a:r>
              <a:endParaRPr lang="en-US" sz="8000" dirty="0">
                <a:latin typeface="Calibri" panose="020F0502020204030204" pitchFamily="34" charset="0"/>
              </a:endParaRPr>
            </a:p>
          </p:txBody>
        </p:sp>
        <p:sp>
          <p:nvSpPr>
            <p:cNvPr id="22" name="object 2"/>
            <p:cNvSpPr>
              <a:spLocks noChangeAspect="1"/>
            </p:cNvSpPr>
            <p:nvPr/>
          </p:nvSpPr>
          <p:spPr>
            <a:xfrm>
              <a:off x="17354548" y="6817512"/>
              <a:ext cx="14173200" cy="618938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269661" y="770728"/>
            <a:ext cx="3457579" cy="2074072"/>
            <a:chOff x="28536896" y="445294"/>
            <a:chExt cx="3457579" cy="2074072"/>
          </a:xfrm>
        </p:grpSpPr>
        <p:sp>
          <p:nvSpPr>
            <p:cNvPr id="13" name="TextBox 12"/>
            <p:cNvSpPr txBox="1"/>
            <p:nvPr/>
          </p:nvSpPr>
          <p:spPr>
            <a:xfrm>
              <a:off x="28536896" y="1688369"/>
              <a:ext cx="31194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Publishing images by Sarah Cohen (2016)</a:t>
              </a:r>
              <a:endParaRPr lang="en-US" sz="2400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42241" y="445294"/>
              <a:ext cx="3452234" cy="1216128"/>
            </a:xfrm>
            <a:prstGeom prst="rect">
              <a:avLst/>
            </a:prstGeom>
          </p:spPr>
        </p:pic>
      </p:grpSp>
      <p:sp>
        <p:nvSpPr>
          <p:cNvPr id="18" name="AutoShape 4" descr="Image result for william and flora hewlett found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183479" y="13977635"/>
            <a:ext cx="30729102" cy="7045489"/>
            <a:chOff x="1183479" y="14186921"/>
            <a:chExt cx="30810996" cy="7045489"/>
          </a:xfrm>
        </p:grpSpPr>
        <p:sp>
          <p:nvSpPr>
            <p:cNvPr id="8" name="Rectangle 7"/>
            <p:cNvSpPr/>
            <p:nvPr/>
          </p:nvSpPr>
          <p:spPr bwMode="auto">
            <a:xfrm>
              <a:off x="1183479" y="14186921"/>
              <a:ext cx="30810996" cy="7045489"/>
            </a:xfrm>
            <a:prstGeom prst="rect">
              <a:avLst/>
            </a:prstGeom>
            <a:noFill/>
            <a:ln>
              <a:headEnd type="none" w="sm" len="sm"/>
              <a:tailEnd type="none" w="sm" len="sm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2924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38527" y="14454822"/>
              <a:ext cx="12627767" cy="1325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Calibri" panose="020F0502020204030204" pitchFamily="34" charset="0"/>
                </a:rPr>
                <a:t>Who is funding OER?</a:t>
              </a:r>
              <a:endParaRPr lang="en-US" sz="8000" dirty="0">
                <a:latin typeface="Calibri" panose="020F0502020204030204" pitchFamily="34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067573" y="16328478"/>
              <a:ext cx="6684686" cy="4648694"/>
              <a:chOff x="1113955" y="16938230"/>
              <a:chExt cx="6684686" cy="4648694"/>
            </a:xfrm>
          </p:grpSpPr>
          <p:pic>
            <p:nvPicPr>
              <p:cNvPr id="1030" name="Picture 6" descr="Image result for william and flora hewlett foundation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6297" y="16938230"/>
                <a:ext cx="5593247" cy="21550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1113955" y="19278600"/>
                <a:ext cx="6684686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Calibri" panose="020F0502020204030204" pitchFamily="34" charset="0"/>
                  </a:rPr>
                  <a:t>$8 million in grants to Rice University, MIT, Carnegie Mellon &amp; others</a:t>
                </a:r>
                <a:endParaRPr lang="en-US" sz="480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3961807" y="14600194"/>
              <a:ext cx="6225488" cy="6374821"/>
              <a:chOff x="12286820" y="14808778"/>
              <a:chExt cx="6225488" cy="6374821"/>
            </a:xfrm>
          </p:grpSpPr>
          <p:pic>
            <p:nvPicPr>
              <p:cNvPr id="33" name="Picture 2" descr="Image result for new york state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10558" y="14808778"/>
                <a:ext cx="5392951" cy="3921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12286820" y="18875275"/>
                <a:ext cx="622548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Calibri" panose="020F0502020204030204" pitchFamily="34" charset="0"/>
                  </a:rPr>
                  <a:t>$16 </a:t>
                </a:r>
                <a:r>
                  <a:rPr lang="en-US" sz="4800" dirty="0" smtClean="0">
                    <a:latin typeface="Calibri" panose="020F0502020204030204" pitchFamily="34" charset="0"/>
                  </a:rPr>
                  <a:t>million to SUNY &amp; CUNY for open textbook development</a:t>
                </a:r>
                <a:endParaRPr lang="en-US" sz="4800" dirty="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38" name="object 2"/>
            <p:cNvSpPr>
              <a:spLocks noChangeAspect="1"/>
            </p:cNvSpPr>
            <p:nvPr/>
          </p:nvSpPr>
          <p:spPr>
            <a:xfrm>
              <a:off x="1381126" y="14346577"/>
              <a:ext cx="2057400" cy="2246595"/>
            </a:xfrm>
            <a:prstGeom prst="rect">
              <a:avLst/>
            </a:prstGeom>
            <a:blipFill>
              <a:blip r:embed="rId5" cstate="print"/>
              <a:srcRect/>
              <a:stretch>
                <a:fillRect l="-125751" r="-463137" b="-175934"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0396845" y="15136470"/>
              <a:ext cx="6225488" cy="5863166"/>
              <a:chOff x="17322197" y="15320433"/>
              <a:chExt cx="6225488" cy="5863166"/>
            </a:xfrm>
          </p:grpSpPr>
          <p:pic>
            <p:nvPicPr>
              <p:cNvPr id="1032" name="Picture 8" descr="Higher Education Coordinating Committee Logo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345023" y="15320433"/>
                <a:ext cx="5105400" cy="2438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TextBox 38"/>
              <p:cNvSpPr txBox="1"/>
              <p:nvPr/>
            </p:nvSpPr>
            <p:spPr>
              <a:xfrm>
                <a:off x="17322197" y="18136611"/>
                <a:ext cx="6225488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Calibri" panose="020F0502020204030204" pitchFamily="34" charset="0"/>
                  </a:rPr>
                  <a:t>With Oregon State Legislature, funding </a:t>
                </a:r>
                <a:r>
                  <a:rPr lang="en-US" sz="4800" i="1" dirty="0" smtClean="0">
                    <a:latin typeface="Calibri" panose="020F0502020204030204" pitchFamily="34" charset="0"/>
                  </a:rPr>
                  <a:t>Open Oregon Educational Resources</a:t>
                </a:r>
                <a:endParaRPr lang="en-US" sz="480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557973" y="17406000"/>
              <a:ext cx="5584030" cy="3454937"/>
              <a:chOff x="1578770" y="17397561"/>
              <a:chExt cx="5584030" cy="3454937"/>
            </a:xfrm>
          </p:grpSpPr>
          <p:pic>
            <p:nvPicPr>
              <p:cNvPr id="1034" name="Picture 10" descr="Image result for cali legal assisted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7730" y="17397561"/>
                <a:ext cx="4762500" cy="1828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TextBox 42"/>
              <p:cNvSpPr txBox="1"/>
              <p:nvPr/>
            </p:nvSpPr>
            <p:spPr>
              <a:xfrm>
                <a:off x="1578770" y="19282838"/>
                <a:ext cx="558403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Calibri" panose="020F0502020204030204" pitchFamily="34" charset="0"/>
                  </a:rPr>
                  <a:t>Free, open eBooks for legal education</a:t>
                </a:r>
                <a:endParaRPr lang="en-US" sz="4800" dirty="0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7582" y="14665098"/>
              <a:ext cx="3270789" cy="3270789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26831882" y="18080638"/>
              <a:ext cx="5080699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Calibri" panose="020F0502020204030204" pitchFamily="34" charset="0"/>
                </a:rPr>
                <a:t>$4.9 </a:t>
              </a:r>
              <a:r>
                <a:rPr lang="en-US" sz="4800" dirty="0" smtClean="0">
                  <a:latin typeface="Calibri" panose="020F0502020204030204" pitchFamily="34" charset="0"/>
                </a:rPr>
                <a:t>million </a:t>
              </a:r>
              <a:r>
                <a:rPr lang="en-US" sz="4800" dirty="0" smtClean="0">
                  <a:latin typeface="Calibri" panose="020F0502020204030204" pitchFamily="34" charset="0"/>
                </a:rPr>
                <a:t>awarded by Congress to UC Davis’ </a:t>
              </a:r>
              <a:r>
                <a:rPr lang="en-US" sz="4800" dirty="0" err="1" smtClean="0">
                  <a:latin typeface="Calibri" panose="020F0502020204030204" pitchFamily="34" charset="0"/>
                </a:rPr>
                <a:t>LibreTexts</a:t>
              </a:r>
              <a:endParaRPr lang="en-US" sz="4800" dirty="0" smtClean="0">
                <a:latin typeface="Calibri" panose="020F0502020204030204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9523859" y="11621338"/>
            <a:ext cx="120024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alibri" panose="020F0502020204030204" pitchFamily="34" charset="0"/>
              </a:rPr>
              <a:t>Open publishing eliminates the cost of updating and distributing content.</a:t>
            </a:r>
            <a:endParaRPr lang="en-US" sz="5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Office:Microsoft PowerPoint 4:</Template>
  <TotalTime>522</TotalTime>
  <Pages>1</Pages>
  <Words>102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Dempsey,Megan</dc:creator>
  <cp:lastModifiedBy>Dempsey,Megan</cp:lastModifiedBy>
  <cp:revision>69</cp:revision>
  <cp:lastPrinted>1998-04-23T15:09:48Z</cp:lastPrinted>
  <dcterms:created xsi:type="dcterms:W3CDTF">1998-03-03T17:19:34Z</dcterms:created>
  <dcterms:modified xsi:type="dcterms:W3CDTF">2019-01-03T14:48:00Z</dcterms:modified>
</cp:coreProperties>
</file>