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1.xml" ContentType="application/vnd.openxmlformats-officedocument.drawingml.chart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rts/chart2.xml" ContentType="application/vnd.openxmlformats-officedocument.drawingml.chart+xml"/>
  <Override PartName="/ppt/notesSlides/notesSlide30.xml" ContentType="application/vnd.openxmlformats-officedocument.presentationml.notesSlide+xml"/>
  <Override PartName="/ppt/charts/chart3.xml" ContentType="application/vnd.openxmlformats-officedocument.drawingml.chart+xml"/>
  <Override PartName="/ppt/notesSlides/notesSlide31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notesSlides/notesSlide32.xml" ContentType="application/vnd.openxmlformats-officedocument.presentationml.notesSlide+xml"/>
  <Override PartName="/ppt/charts/chart5.xml" ContentType="application/vnd.openxmlformats-officedocument.drawingml.chart+xml"/>
  <Override PartName="/ppt/notesSlides/notesSlide33.xml" ContentType="application/vnd.openxmlformats-officedocument.presentationml.notesSlide+xml"/>
  <Override PartName="/ppt/charts/chart6.xml" ContentType="application/vnd.openxmlformats-officedocument.drawingml.chart+xml"/>
  <Override PartName="/ppt/notesSlides/notesSlide34.xml" ContentType="application/vnd.openxmlformats-officedocument.presentationml.notesSlide+xml"/>
  <Override PartName="/ppt/charts/chart7.xml" ContentType="application/vnd.openxmlformats-officedocument.drawingml.chart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4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306" r:id="rId21"/>
    <p:sldId id="276" r:id="rId22"/>
    <p:sldId id="291" r:id="rId23"/>
    <p:sldId id="308" r:id="rId24"/>
    <p:sldId id="310" r:id="rId25"/>
    <p:sldId id="294" r:id="rId26"/>
    <p:sldId id="278" r:id="rId27"/>
    <p:sldId id="295" r:id="rId28"/>
    <p:sldId id="280" r:id="rId29"/>
    <p:sldId id="281" r:id="rId30"/>
    <p:sldId id="282" r:id="rId31"/>
    <p:sldId id="284" r:id="rId32"/>
    <p:sldId id="285" r:id="rId33"/>
    <p:sldId id="307" r:id="rId34"/>
    <p:sldId id="286" r:id="rId35"/>
    <p:sldId id="297" r:id="rId36"/>
    <p:sldId id="298" r:id="rId37"/>
    <p:sldId id="301" r:id="rId38"/>
    <p:sldId id="305" r:id="rId39"/>
    <p:sldId id="303" r:id="rId40"/>
    <p:sldId id="304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0000"/>
    <a:srgbClr val="215D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2" autoAdjust="0"/>
    <p:restoredTop sz="86000" autoAdjust="0"/>
  </p:normalViewPr>
  <p:slideViewPr>
    <p:cSldViewPr>
      <p:cViewPr>
        <p:scale>
          <a:sx n="60" d="100"/>
          <a:sy n="60" d="100"/>
        </p:scale>
        <p:origin x="-988" y="-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9" d="100"/>
        <a:sy n="5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brary\AppData\Local\Temp\Excel%20char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brary\Documents\assessment%20paper%202%20-%20%20fall%2012\Graphic\Excel%20chart_12-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brary\Documents\assessment%20paper%202%20-%20%20fall%2012\Graphic\Excel%20chart_12-18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sieh\AppData\Local\Temp\gp_Q6-10_pre_post-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brary\AppData\Local\Temp\Excel%20char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brary\AppData\Local\Temp\Excel%20cha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Sheet1!$C$151</c:f>
              <c:strCache>
                <c:ptCount val="1"/>
                <c:pt idx="0">
                  <c:v>Multi-Session 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Sheet1!$D$150:$E$150</c:f>
              <c:strCache>
                <c:ptCount val="2"/>
                <c:pt idx="0">
                  <c:v>Posttest</c:v>
                </c:pt>
                <c:pt idx="1">
                  <c:v>2nd Posttest</c:v>
                </c:pt>
              </c:strCache>
            </c:strRef>
          </c:cat>
          <c:val>
            <c:numRef>
              <c:f>Sheet1!$D$151:$E$151</c:f>
              <c:numCache>
                <c:formatCode>General</c:formatCode>
                <c:ptCount val="2"/>
                <c:pt idx="0">
                  <c:v>2.94</c:v>
                </c:pt>
                <c:pt idx="1">
                  <c:v>3.74</c:v>
                </c:pt>
              </c:numCache>
            </c:numRef>
          </c:val>
        </c:ser>
        <c:ser>
          <c:idx val="1"/>
          <c:order val="1"/>
          <c:tx>
            <c:strRef>
              <c:f>Sheet1!$C$152</c:f>
              <c:strCache>
                <c:ptCount val="1"/>
                <c:pt idx="0">
                  <c:v>Multi-Session B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Sheet1!$D$150:$E$150</c:f>
              <c:strCache>
                <c:ptCount val="2"/>
                <c:pt idx="0">
                  <c:v>Posttest</c:v>
                </c:pt>
                <c:pt idx="1">
                  <c:v>2nd Posttest</c:v>
                </c:pt>
              </c:strCache>
            </c:strRef>
          </c:cat>
          <c:val>
            <c:numRef>
              <c:f>Sheet1!$D$152:$E$152</c:f>
              <c:numCache>
                <c:formatCode>General</c:formatCode>
                <c:ptCount val="2"/>
                <c:pt idx="0">
                  <c:v>3.88</c:v>
                </c:pt>
                <c:pt idx="1">
                  <c:v>2.94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113088"/>
        <c:axId val="87160320"/>
      </c:barChart>
      <c:catAx>
        <c:axId val="871130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aseline="0"/>
                </a:pPr>
                <a:r>
                  <a:rPr lang="en-US" sz="1800" baseline="0"/>
                  <a:t>Number correct out of 10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2000" b="1" baseline="0"/>
            </a:pPr>
            <a:endParaRPr lang="en-US"/>
          </a:p>
        </c:txPr>
        <c:crossAx val="87160320"/>
        <c:crosses val="autoZero"/>
        <c:auto val="1"/>
        <c:lblAlgn val="ctr"/>
        <c:lblOffset val="100"/>
        <c:noMultiLvlLbl val="0"/>
      </c:catAx>
      <c:valAx>
        <c:axId val="87160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871130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 b="1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Sheet1!$F$193</c:f>
              <c:strCache>
                <c:ptCount val="1"/>
                <c:pt idx="0">
                  <c:v>Obj1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5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Sheet1!$E$194:$E$199</c:f>
              <c:strCache>
                <c:ptCount val="6"/>
                <c:pt idx="0">
                  <c:v>Preview</c:v>
                </c:pt>
                <c:pt idx="1">
                  <c:v>ActiveLn</c:v>
                </c:pt>
                <c:pt idx="2">
                  <c:v>Multi-session A</c:v>
                </c:pt>
                <c:pt idx="3">
                  <c:v>Pretest Only</c:v>
                </c:pt>
                <c:pt idx="4">
                  <c:v>BHP</c:v>
                </c:pt>
                <c:pt idx="5">
                  <c:v>Control </c:v>
                </c:pt>
              </c:strCache>
            </c:strRef>
          </c:cat>
          <c:val>
            <c:numRef>
              <c:f>Sheet1!$F$194:$F$199</c:f>
              <c:numCache>
                <c:formatCode>General</c:formatCode>
                <c:ptCount val="6"/>
                <c:pt idx="0">
                  <c:v>2.06</c:v>
                </c:pt>
                <c:pt idx="1">
                  <c:v>1.55</c:v>
                </c:pt>
                <c:pt idx="2">
                  <c:v>1.6600000000000001</c:v>
                </c:pt>
                <c:pt idx="3">
                  <c:v>1.83</c:v>
                </c:pt>
                <c:pt idx="4">
                  <c:v>2.3299999999999996</c:v>
                </c:pt>
                <c:pt idx="5">
                  <c:v>1.29</c:v>
                </c:pt>
              </c:numCache>
            </c:numRef>
          </c:val>
        </c:ser>
        <c:ser>
          <c:idx val="1"/>
          <c:order val="1"/>
          <c:tx>
            <c:strRef>
              <c:f>Sheet1!$G$193</c:f>
              <c:strCache>
                <c:ptCount val="1"/>
                <c:pt idx="0">
                  <c:v>Obj2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5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Sheet1!$E$194:$E$199</c:f>
              <c:strCache>
                <c:ptCount val="6"/>
                <c:pt idx="0">
                  <c:v>Preview</c:v>
                </c:pt>
                <c:pt idx="1">
                  <c:v>ActiveLn</c:v>
                </c:pt>
                <c:pt idx="2">
                  <c:v>Multi-session A</c:v>
                </c:pt>
                <c:pt idx="3">
                  <c:v>Pretest Only</c:v>
                </c:pt>
                <c:pt idx="4">
                  <c:v>BHP</c:v>
                </c:pt>
                <c:pt idx="5">
                  <c:v>Control </c:v>
                </c:pt>
              </c:strCache>
            </c:strRef>
          </c:cat>
          <c:val>
            <c:numRef>
              <c:f>Sheet1!$G$194:$G$199</c:f>
              <c:numCache>
                <c:formatCode>General</c:formatCode>
                <c:ptCount val="6"/>
                <c:pt idx="0">
                  <c:v>1.48</c:v>
                </c:pt>
                <c:pt idx="1">
                  <c:v>1.6500000000000001</c:v>
                </c:pt>
                <c:pt idx="2">
                  <c:v>1.06</c:v>
                </c:pt>
                <c:pt idx="3">
                  <c:v>1.1600000000000001</c:v>
                </c:pt>
                <c:pt idx="4">
                  <c:v>1.9700000000000002</c:v>
                </c:pt>
                <c:pt idx="5">
                  <c:v>1.1200000000000001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568384"/>
        <c:axId val="87570304"/>
      </c:barChart>
      <c:catAx>
        <c:axId val="875683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baseline="0" dirty="0" smtClean="0"/>
                  <a:t>Number correct out of 5 questions </a:t>
                </a:r>
                <a:endParaRPr lang="en-US" sz="1800" baseline="0" dirty="0"/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2000" b="1" baseline="0">
                <a:latin typeface="Helvetica"/>
                <a:cs typeface="Helvetica"/>
              </a:defRPr>
            </a:pPr>
            <a:endParaRPr lang="en-US"/>
          </a:p>
        </c:txPr>
        <c:crossAx val="87570304"/>
        <c:crosses val="autoZero"/>
        <c:auto val="1"/>
        <c:lblAlgn val="ctr"/>
        <c:lblOffset val="100"/>
        <c:noMultiLvlLbl val="0"/>
      </c:catAx>
      <c:valAx>
        <c:axId val="87570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875683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 b="1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Sheet1!$G$237</c:f>
              <c:strCache>
                <c:ptCount val="1"/>
                <c:pt idx="0">
                  <c:v>Obj1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Sheet1!$F$238:$F$242</c:f>
              <c:strCache>
                <c:ptCount val="5"/>
                <c:pt idx="0">
                  <c:v>Preview</c:v>
                </c:pt>
                <c:pt idx="1">
                  <c:v>ActiveLn</c:v>
                </c:pt>
                <c:pt idx="2">
                  <c:v>Multi-sessionA</c:v>
                </c:pt>
                <c:pt idx="3">
                  <c:v>Multi-SessionB</c:v>
                </c:pt>
                <c:pt idx="4">
                  <c:v>Control </c:v>
                </c:pt>
              </c:strCache>
            </c:strRef>
          </c:cat>
          <c:val>
            <c:numRef>
              <c:f>Sheet1!$G$238:$G$242</c:f>
              <c:numCache>
                <c:formatCode>General</c:formatCode>
                <c:ptCount val="5"/>
                <c:pt idx="0">
                  <c:v>1.26</c:v>
                </c:pt>
                <c:pt idx="1">
                  <c:v>1.05</c:v>
                </c:pt>
                <c:pt idx="2">
                  <c:v>1.0900000000000001</c:v>
                </c:pt>
                <c:pt idx="3">
                  <c:v>1.5</c:v>
                </c:pt>
                <c:pt idx="4">
                  <c:v>1.07</c:v>
                </c:pt>
              </c:numCache>
            </c:numRef>
          </c:val>
        </c:ser>
        <c:ser>
          <c:idx val="1"/>
          <c:order val="1"/>
          <c:tx>
            <c:strRef>
              <c:f>Sheet1!$H$237</c:f>
              <c:strCache>
                <c:ptCount val="1"/>
                <c:pt idx="0">
                  <c:v>Obj2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Sheet1!$F$238:$F$242</c:f>
              <c:strCache>
                <c:ptCount val="5"/>
                <c:pt idx="0">
                  <c:v>Preview</c:v>
                </c:pt>
                <c:pt idx="1">
                  <c:v>ActiveLn</c:v>
                </c:pt>
                <c:pt idx="2">
                  <c:v>Multi-sessionA</c:v>
                </c:pt>
                <c:pt idx="3">
                  <c:v>Multi-SessionB</c:v>
                </c:pt>
                <c:pt idx="4">
                  <c:v>Control </c:v>
                </c:pt>
              </c:strCache>
            </c:strRef>
          </c:cat>
          <c:val>
            <c:numRef>
              <c:f>Sheet1!$H$238:$H$242</c:f>
              <c:numCache>
                <c:formatCode>General</c:formatCode>
                <c:ptCount val="5"/>
                <c:pt idx="0">
                  <c:v>2.61</c:v>
                </c:pt>
                <c:pt idx="1">
                  <c:v>2.36</c:v>
                </c:pt>
                <c:pt idx="2">
                  <c:v>1.85</c:v>
                </c:pt>
                <c:pt idx="3">
                  <c:v>2.38</c:v>
                </c:pt>
                <c:pt idx="4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618688"/>
        <c:axId val="87620608"/>
      </c:barChart>
      <c:catAx>
        <c:axId val="876186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Number correct</a:t>
                </a:r>
                <a:r>
                  <a:rPr lang="en-US" baseline="0" dirty="0" smtClean="0"/>
                  <a:t> out of 5 questions 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2000" b="1" baseline="0">
                <a:latin typeface="Helvetica"/>
                <a:cs typeface="Helvetica"/>
              </a:defRPr>
            </a:pPr>
            <a:endParaRPr lang="en-US"/>
          </a:p>
        </c:txPr>
        <c:crossAx val="87620608"/>
        <c:crosses val="autoZero"/>
        <c:auto val="1"/>
        <c:lblAlgn val="ctr"/>
        <c:lblOffset val="100"/>
        <c:noMultiLvlLbl val="0"/>
      </c:catAx>
      <c:valAx>
        <c:axId val="87620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61868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000" b="1" baseline="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 b="1" baseline="0"/>
            </a:pPr>
            <a:endParaRPr lang="en-US"/>
          </a:p>
        </c:txPr>
      </c:legendEntry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500" baseline="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Sheet1!$B$68</c:f>
              <c:strCache>
                <c:ptCount val="1"/>
                <c:pt idx="0">
                  <c:v>Preview</c:v>
                </c:pt>
              </c:strCache>
            </c:strRef>
          </c:tx>
          <c:invertIfNegative val="0"/>
          <c:cat>
            <c:strRef>
              <c:f>Sheet1!$A$69:$A$78</c:f>
              <c:strCache>
                <c:ptCount val="10"/>
                <c:pt idx="0">
                  <c:v>PreQ1</c:v>
                </c:pt>
                <c:pt idx="1">
                  <c:v>PostQ1</c:v>
                </c:pt>
                <c:pt idx="2">
                  <c:v>PreQ2</c:v>
                </c:pt>
                <c:pt idx="3">
                  <c:v>PostQ2</c:v>
                </c:pt>
                <c:pt idx="4">
                  <c:v>PreQ3</c:v>
                </c:pt>
                <c:pt idx="5">
                  <c:v>PostQ3</c:v>
                </c:pt>
                <c:pt idx="6">
                  <c:v>PreQ4</c:v>
                </c:pt>
                <c:pt idx="7">
                  <c:v>PostQ4</c:v>
                </c:pt>
                <c:pt idx="8">
                  <c:v>PreQ5</c:v>
                </c:pt>
                <c:pt idx="9">
                  <c:v>PostQ5</c:v>
                </c:pt>
              </c:strCache>
            </c:strRef>
          </c:cat>
          <c:val>
            <c:numRef>
              <c:f>Sheet1!$B$69:$B$78</c:f>
              <c:numCache>
                <c:formatCode>0%</c:formatCode>
                <c:ptCount val="10"/>
                <c:pt idx="0">
                  <c:v>0.21800000000000003</c:v>
                </c:pt>
                <c:pt idx="1">
                  <c:v>0.20500000000000002</c:v>
                </c:pt>
                <c:pt idx="2">
                  <c:v>0.23100000000000001</c:v>
                </c:pt>
                <c:pt idx="3">
                  <c:v>0.23100000000000001</c:v>
                </c:pt>
                <c:pt idx="4">
                  <c:v>0.33300000000000007</c:v>
                </c:pt>
                <c:pt idx="5">
                  <c:v>0.25600000000000001</c:v>
                </c:pt>
                <c:pt idx="6">
                  <c:v>0.65400000000000014</c:v>
                </c:pt>
                <c:pt idx="7">
                  <c:v>0.56400000000000006</c:v>
                </c:pt>
                <c:pt idx="8">
                  <c:v>0.24400000000000002</c:v>
                </c:pt>
                <c:pt idx="9">
                  <c:v>0.128</c:v>
                </c:pt>
              </c:numCache>
            </c:numRef>
          </c:val>
        </c:ser>
        <c:ser>
          <c:idx val="1"/>
          <c:order val="1"/>
          <c:tx>
            <c:strRef>
              <c:f>Sheet1!$C$68</c:f>
              <c:strCache>
                <c:ptCount val="1"/>
                <c:pt idx="0">
                  <c:v>ActiveLearn</c:v>
                </c:pt>
              </c:strCache>
            </c:strRef>
          </c:tx>
          <c:invertIfNegative val="0"/>
          <c:cat>
            <c:strRef>
              <c:f>Sheet1!$A$69:$A$78</c:f>
              <c:strCache>
                <c:ptCount val="10"/>
                <c:pt idx="0">
                  <c:v>PreQ1</c:v>
                </c:pt>
                <c:pt idx="1">
                  <c:v>PostQ1</c:v>
                </c:pt>
                <c:pt idx="2">
                  <c:v>PreQ2</c:v>
                </c:pt>
                <c:pt idx="3">
                  <c:v>PostQ2</c:v>
                </c:pt>
                <c:pt idx="4">
                  <c:v>PreQ3</c:v>
                </c:pt>
                <c:pt idx="5">
                  <c:v>PostQ3</c:v>
                </c:pt>
                <c:pt idx="6">
                  <c:v>PreQ4</c:v>
                </c:pt>
                <c:pt idx="7">
                  <c:v>PostQ4</c:v>
                </c:pt>
                <c:pt idx="8">
                  <c:v>PreQ5</c:v>
                </c:pt>
                <c:pt idx="9">
                  <c:v>PostQ5</c:v>
                </c:pt>
              </c:strCache>
            </c:strRef>
          </c:cat>
          <c:val>
            <c:numRef>
              <c:f>Sheet1!$C$69:$C$78</c:f>
              <c:numCache>
                <c:formatCode>0%</c:formatCode>
                <c:ptCount val="10"/>
                <c:pt idx="0">
                  <c:v>4.7000000000000007E-2</c:v>
                </c:pt>
                <c:pt idx="1">
                  <c:v>9.4000000000000014E-2</c:v>
                </c:pt>
                <c:pt idx="2">
                  <c:v>0.32800000000000007</c:v>
                </c:pt>
                <c:pt idx="3">
                  <c:v>0.31300000000000006</c:v>
                </c:pt>
                <c:pt idx="4">
                  <c:v>0.125</c:v>
                </c:pt>
                <c:pt idx="5">
                  <c:v>0.15600000000000003</c:v>
                </c:pt>
                <c:pt idx="6">
                  <c:v>0.54700000000000004</c:v>
                </c:pt>
                <c:pt idx="7">
                  <c:v>0.28100000000000003</c:v>
                </c:pt>
                <c:pt idx="8">
                  <c:v>0.21900000000000003</c:v>
                </c:pt>
                <c:pt idx="9">
                  <c:v>0.125</c:v>
                </c:pt>
              </c:numCache>
            </c:numRef>
          </c:val>
        </c:ser>
        <c:ser>
          <c:idx val="2"/>
          <c:order val="2"/>
          <c:tx>
            <c:strRef>
              <c:f>Sheet1!$D$68</c:f>
              <c:strCache>
                <c:ptCount val="1"/>
                <c:pt idx="0">
                  <c:v>Multi-Sessions</c:v>
                </c:pt>
              </c:strCache>
            </c:strRef>
          </c:tx>
          <c:invertIfNegative val="0"/>
          <c:cat>
            <c:strRef>
              <c:f>Sheet1!$A$69:$A$78</c:f>
              <c:strCache>
                <c:ptCount val="10"/>
                <c:pt idx="0">
                  <c:v>PreQ1</c:v>
                </c:pt>
                <c:pt idx="1">
                  <c:v>PostQ1</c:v>
                </c:pt>
                <c:pt idx="2">
                  <c:v>PreQ2</c:v>
                </c:pt>
                <c:pt idx="3">
                  <c:v>PostQ2</c:v>
                </c:pt>
                <c:pt idx="4">
                  <c:v>PreQ3</c:v>
                </c:pt>
                <c:pt idx="5">
                  <c:v>PostQ3</c:v>
                </c:pt>
                <c:pt idx="6">
                  <c:v>PreQ4</c:v>
                </c:pt>
                <c:pt idx="7">
                  <c:v>PostQ4</c:v>
                </c:pt>
                <c:pt idx="8">
                  <c:v>PreQ5</c:v>
                </c:pt>
                <c:pt idx="9">
                  <c:v>PostQ5</c:v>
                </c:pt>
              </c:strCache>
            </c:strRef>
          </c:cat>
          <c:val>
            <c:numRef>
              <c:f>Sheet1!$D$69:$D$78</c:f>
              <c:numCache>
                <c:formatCode>0%</c:formatCode>
                <c:ptCount val="10"/>
                <c:pt idx="0">
                  <c:v>0.192</c:v>
                </c:pt>
                <c:pt idx="1">
                  <c:v>0.26900000000000002</c:v>
                </c:pt>
                <c:pt idx="2">
                  <c:v>0.25</c:v>
                </c:pt>
                <c:pt idx="3">
                  <c:v>0.192</c:v>
                </c:pt>
                <c:pt idx="4">
                  <c:v>0.21200000000000002</c:v>
                </c:pt>
                <c:pt idx="5">
                  <c:v>0.115</c:v>
                </c:pt>
                <c:pt idx="6">
                  <c:v>0.57700000000000007</c:v>
                </c:pt>
                <c:pt idx="7">
                  <c:v>0.5</c:v>
                </c:pt>
                <c:pt idx="8">
                  <c:v>0.192</c:v>
                </c:pt>
                <c:pt idx="9">
                  <c:v>0.115</c:v>
                </c:pt>
              </c:numCache>
            </c:numRef>
          </c:val>
        </c:ser>
        <c:ser>
          <c:idx val="3"/>
          <c:order val="3"/>
          <c:tx>
            <c:strRef>
              <c:f>Sheet1!$E$68</c:f>
              <c:strCache>
                <c:ptCount val="1"/>
                <c:pt idx="0">
                  <c:v>Control </c:v>
                </c:pt>
              </c:strCache>
            </c:strRef>
          </c:tx>
          <c:invertIfNegative val="0"/>
          <c:cat>
            <c:strRef>
              <c:f>Sheet1!$A$69:$A$78</c:f>
              <c:strCache>
                <c:ptCount val="10"/>
                <c:pt idx="0">
                  <c:v>PreQ1</c:v>
                </c:pt>
                <c:pt idx="1">
                  <c:v>PostQ1</c:v>
                </c:pt>
                <c:pt idx="2">
                  <c:v>PreQ2</c:v>
                </c:pt>
                <c:pt idx="3">
                  <c:v>PostQ2</c:v>
                </c:pt>
                <c:pt idx="4">
                  <c:v>PreQ3</c:v>
                </c:pt>
                <c:pt idx="5">
                  <c:v>PostQ3</c:v>
                </c:pt>
                <c:pt idx="6">
                  <c:v>PreQ4</c:v>
                </c:pt>
                <c:pt idx="7">
                  <c:v>PostQ4</c:v>
                </c:pt>
                <c:pt idx="8">
                  <c:v>PreQ5</c:v>
                </c:pt>
                <c:pt idx="9">
                  <c:v>PostQ5</c:v>
                </c:pt>
              </c:strCache>
            </c:strRef>
          </c:cat>
          <c:val>
            <c:numRef>
              <c:f>Sheet1!$E$69:$E$78</c:f>
              <c:numCache>
                <c:formatCode>0%</c:formatCode>
                <c:ptCount val="10"/>
                <c:pt idx="0">
                  <c:v>0.1</c:v>
                </c:pt>
                <c:pt idx="1">
                  <c:v>0</c:v>
                </c:pt>
                <c:pt idx="2">
                  <c:v>0.2</c:v>
                </c:pt>
                <c:pt idx="3">
                  <c:v>0.30000000000000004</c:v>
                </c:pt>
                <c:pt idx="4">
                  <c:v>0.25</c:v>
                </c:pt>
                <c:pt idx="5">
                  <c:v>0.2</c:v>
                </c:pt>
                <c:pt idx="6">
                  <c:v>0.75000000000000011</c:v>
                </c:pt>
                <c:pt idx="7">
                  <c:v>0.60000000000000009</c:v>
                </c:pt>
                <c:pt idx="8">
                  <c:v>0.2</c:v>
                </c:pt>
                <c:pt idx="9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241152"/>
        <c:axId val="94242688"/>
      </c:barChart>
      <c:catAx>
        <c:axId val="942411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en-US"/>
          </a:p>
        </c:txPr>
        <c:crossAx val="94242688"/>
        <c:crosses val="autoZero"/>
        <c:auto val="1"/>
        <c:lblAlgn val="ctr"/>
        <c:lblOffset val="100"/>
        <c:noMultiLvlLbl val="0"/>
      </c:catAx>
      <c:valAx>
        <c:axId val="942426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en-US"/>
          </a:p>
        </c:txPr>
        <c:crossAx val="94241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5262353075431"/>
          <c:y val="0.32986548556430412"/>
          <c:w val="0.21589706721442403"/>
          <c:h val="0.31422736220472408"/>
        </c:manualLayout>
      </c:layout>
      <c:overlay val="0"/>
      <c:txPr>
        <a:bodyPr/>
        <a:lstStyle/>
        <a:p>
          <a:pPr>
            <a:defRPr sz="2000" b="1" i="0" baseline="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113517060367485E-2"/>
          <c:y val="2.8387368845081404E-2"/>
          <c:w val="0.66290091863517231"/>
          <c:h val="0.783602409411053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Sheet1!$B$29</c:f>
              <c:strCache>
                <c:ptCount val="1"/>
                <c:pt idx="0">
                  <c:v>Preview</c:v>
                </c:pt>
              </c:strCache>
            </c:strRef>
          </c:tx>
          <c:invertIfNegative val="0"/>
          <c:cat>
            <c:strRef>
              <c:f>Sheet1!$A$30:$A$39</c:f>
              <c:strCache>
                <c:ptCount val="10"/>
                <c:pt idx="0">
                  <c:v>PreQ6</c:v>
                </c:pt>
                <c:pt idx="1">
                  <c:v>PostQ6</c:v>
                </c:pt>
                <c:pt idx="2">
                  <c:v>PreQ7</c:v>
                </c:pt>
                <c:pt idx="3">
                  <c:v>PostQ7</c:v>
                </c:pt>
                <c:pt idx="4">
                  <c:v>PreQ8</c:v>
                </c:pt>
                <c:pt idx="5">
                  <c:v>PostQ8</c:v>
                </c:pt>
                <c:pt idx="6">
                  <c:v>PreQ9</c:v>
                </c:pt>
                <c:pt idx="7">
                  <c:v>PostQ9</c:v>
                </c:pt>
                <c:pt idx="8">
                  <c:v>PreQ10</c:v>
                </c:pt>
                <c:pt idx="9">
                  <c:v>PostQ10</c:v>
                </c:pt>
              </c:strCache>
            </c:strRef>
          </c:cat>
          <c:val>
            <c:numRef>
              <c:f>Sheet1!$B$30:$B$39</c:f>
              <c:numCache>
                <c:formatCode>0%</c:formatCode>
                <c:ptCount val="10"/>
                <c:pt idx="0">
                  <c:v>0.10300000000000001</c:v>
                </c:pt>
                <c:pt idx="1">
                  <c:v>7.7000000000000013E-2</c:v>
                </c:pt>
                <c:pt idx="2">
                  <c:v>0.38500000000000006</c:v>
                </c:pt>
                <c:pt idx="3">
                  <c:v>0.51300000000000001</c:v>
                </c:pt>
                <c:pt idx="4">
                  <c:v>0.67900000000000016</c:v>
                </c:pt>
                <c:pt idx="5">
                  <c:v>0.94900000000000007</c:v>
                </c:pt>
                <c:pt idx="6">
                  <c:v>0.29500000000000004</c:v>
                </c:pt>
                <c:pt idx="7">
                  <c:v>0.41000000000000003</c:v>
                </c:pt>
                <c:pt idx="8">
                  <c:v>0.62800000000000011</c:v>
                </c:pt>
                <c:pt idx="9">
                  <c:v>0.71800000000000008</c:v>
                </c:pt>
              </c:numCache>
            </c:numRef>
          </c:val>
        </c:ser>
        <c:ser>
          <c:idx val="1"/>
          <c:order val="1"/>
          <c:tx>
            <c:strRef>
              <c:f>Sheet1!$C$29</c:f>
              <c:strCache>
                <c:ptCount val="1"/>
                <c:pt idx="0">
                  <c:v>ActiveLearn</c:v>
                </c:pt>
              </c:strCache>
            </c:strRef>
          </c:tx>
          <c:invertIfNegative val="0"/>
          <c:cat>
            <c:strRef>
              <c:f>Sheet1!$A$30:$A$39</c:f>
              <c:strCache>
                <c:ptCount val="10"/>
                <c:pt idx="0">
                  <c:v>PreQ6</c:v>
                </c:pt>
                <c:pt idx="1">
                  <c:v>PostQ6</c:v>
                </c:pt>
                <c:pt idx="2">
                  <c:v>PreQ7</c:v>
                </c:pt>
                <c:pt idx="3">
                  <c:v>PostQ7</c:v>
                </c:pt>
                <c:pt idx="4">
                  <c:v>PreQ8</c:v>
                </c:pt>
                <c:pt idx="5">
                  <c:v>PostQ8</c:v>
                </c:pt>
                <c:pt idx="6">
                  <c:v>PreQ9</c:v>
                </c:pt>
                <c:pt idx="7">
                  <c:v>PostQ9</c:v>
                </c:pt>
                <c:pt idx="8">
                  <c:v>PreQ10</c:v>
                </c:pt>
                <c:pt idx="9">
                  <c:v>PostQ10</c:v>
                </c:pt>
              </c:strCache>
            </c:strRef>
          </c:cat>
          <c:val>
            <c:numRef>
              <c:f>Sheet1!$C$30:$C$39</c:f>
              <c:numCache>
                <c:formatCode>0%</c:formatCode>
                <c:ptCount val="10"/>
                <c:pt idx="0">
                  <c:v>0.125</c:v>
                </c:pt>
                <c:pt idx="1">
                  <c:v>0.125</c:v>
                </c:pt>
                <c:pt idx="2">
                  <c:v>0.43800000000000006</c:v>
                </c:pt>
                <c:pt idx="3">
                  <c:v>0.46900000000000003</c:v>
                </c:pt>
                <c:pt idx="4">
                  <c:v>0.64100000000000013</c:v>
                </c:pt>
                <c:pt idx="5">
                  <c:v>0.93800000000000006</c:v>
                </c:pt>
                <c:pt idx="6">
                  <c:v>0.32800000000000007</c:v>
                </c:pt>
                <c:pt idx="7">
                  <c:v>0.28100000000000003</c:v>
                </c:pt>
                <c:pt idx="8">
                  <c:v>0.56300000000000006</c:v>
                </c:pt>
                <c:pt idx="9">
                  <c:v>0.59399999999999997</c:v>
                </c:pt>
              </c:numCache>
            </c:numRef>
          </c:val>
        </c:ser>
        <c:ser>
          <c:idx val="2"/>
          <c:order val="2"/>
          <c:tx>
            <c:strRef>
              <c:f>Sheet1!$D$29</c:f>
              <c:strCache>
                <c:ptCount val="1"/>
                <c:pt idx="0">
                  <c:v>Multi-Sessions</c:v>
                </c:pt>
              </c:strCache>
            </c:strRef>
          </c:tx>
          <c:invertIfNegative val="0"/>
          <c:cat>
            <c:strRef>
              <c:f>Sheet1!$A$30:$A$39</c:f>
              <c:strCache>
                <c:ptCount val="10"/>
                <c:pt idx="0">
                  <c:v>PreQ6</c:v>
                </c:pt>
                <c:pt idx="1">
                  <c:v>PostQ6</c:v>
                </c:pt>
                <c:pt idx="2">
                  <c:v>PreQ7</c:v>
                </c:pt>
                <c:pt idx="3">
                  <c:v>PostQ7</c:v>
                </c:pt>
                <c:pt idx="4">
                  <c:v>PreQ8</c:v>
                </c:pt>
                <c:pt idx="5">
                  <c:v>PostQ8</c:v>
                </c:pt>
                <c:pt idx="6">
                  <c:v>PreQ9</c:v>
                </c:pt>
                <c:pt idx="7">
                  <c:v>PostQ9</c:v>
                </c:pt>
                <c:pt idx="8">
                  <c:v>PreQ10</c:v>
                </c:pt>
                <c:pt idx="9">
                  <c:v>PostQ10</c:v>
                </c:pt>
              </c:strCache>
            </c:strRef>
          </c:cat>
          <c:val>
            <c:numRef>
              <c:f>Sheet1!$D$30:$D$39</c:f>
              <c:numCache>
                <c:formatCode>0%</c:formatCode>
                <c:ptCount val="10"/>
                <c:pt idx="0">
                  <c:v>5.8000000000000003E-2</c:v>
                </c:pt>
                <c:pt idx="1">
                  <c:v>3.8000000000000006E-2</c:v>
                </c:pt>
                <c:pt idx="2">
                  <c:v>0.26900000000000002</c:v>
                </c:pt>
                <c:pt idx="3">
                  <c:v>0.30800000000000005</c:v>
                </c:pt>
                <c:pt idx="4">
                  <c:v>0.59599999999999997</c:v>
                </c:pt>
                <c:pt idx="5">
                  <c:v>0.84600000000000009</c:v>
                </c:pt>
                <c:pt idx="6">
                  <c:v>0.17300000000000001</c:v>
                </c:pt>
                <c:pt idx="7">
                  <c:v>0.192</c:v>
                </c:pt>
                <c:pt idx="8">
                  <c:v>0.38500000000000006</c:v>
                </c:pt>
                <c:pt idx="9">
                  <c:v>0.46200000000000002</c:v>
                </c:pt>
              </c:numCache>
            </c:numRef>
          </c:val>
        </c:ser>
        <c:ser>
          <c:idx val="3"/>
          <c:order val="3"/>
          <c:tx>
            <c:strRef>
              <c:f>Sheet1!$E$29</c:f>
              <c:strCache>
                <c:ptCount val="1"/>
                <c:pt idx="0">
                  <c:v>Control </c:v>
                </c:pt>
              </c:strCache>
            </c:strRef>
          </c:tx>
          <c:invertIfNegative val="0"/>
          <c:cat>
            <c:strRef>
              <c:f>Sheet1!$A$30:$A$39</c:f>
              <c:strCache>
                <c:ptCount val="10"/>
                <c:pt idx="0">
                  <c:v>PreQ6</c:v>
                </c:pt>
                <c:pt idx="1">
                  <c:v>PostQ6</c:v>
                </c:pt>
                <c:pt idx="2">
                  <c:v>PreQ7</c:v>
                </c:pt>
                <c:pt idx="3">
                  <c:v>PostQ7</c:v>
                </c:pt>
                <c:pt idx="4">
                  <c:v>PreQ8</c:v>
                </c:pt>
                <c:pt idx="5">
                  <c:v>PostQ8</c:v>
                </c:pt>
                <c:pt idx="6">
                  <c:v>PreQ9</c:v>
                </c:pt>
                <c:pt idx="7">
                  <c:v>PostQ9</c:v>
                </c:pt>
                <c:pt idx="8">
                  <c:v>PreQ10</c:v>
                </c:pt>
                <c:pt idx="9">
                  <c:v>PostQ10</c:v>
                </c:pt>
              </c:strCache>
            </c:strRef>
          </c:cat>
          <c:val>
            <c:numRef>
              <c:f>Sheet1!$E$30:$E$39</c:f>
              <c:numCache>
                <c:formatCode>0%</c:formatCode>
                <c:ptCount val="10"/>
                <c:pt idx="0">
                  <c:v>0.1</c:v>
                </c:pt>
                <c:pt idx="1">
                  <c:v>0</c:v>
                </c:pt>
                <c:pt idx="2">
                  <c:v>0.25</c:v>
                </c:pt>
                <c:pt idx="3">
                  <c:v>0.4</c:v>
                </c:pt>
                <c:pt idx="4">
                  <c:v>0.55000000000000004</c:v>
                </c:pt>
                <c:pt idx="5">
                  <c:v>0.8</c:v>
                </c:pt>
                <c:pt idx="6">
                  <c:v>0.2</c:v>
                </c:pt>
                <c:pt idx="7">
                  <c:v>0.30000000000000004</c:v>
                </c:pt>
                <c:pt idx="8">
                  <c:v>0.60000000000000009</c:v>
                </c:pt>
                <c:pt idx="9">
                  <c:v>0.70000000000000007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599040"/>
        <c:axId val="94600576"/>
      </c:barChart>
      <c:catAx>
        <c:axId val="945990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94600576"/>
        <c:crosses val="autoZero"/>
        <c:auto val="1"/>
        <c:lblAlgn val="ctr"/>
        <c:lblOffset val="100"/>
        <c:noMultiLvlLbl val="0"/>
      </c:catAx>
      <c:valAx>
        <c:axId val="946005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94599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276654607363302"/>
          <c:y val="0.34262510219009501"/>
          <c:w val="0.24723345392636706"/>
          <c:h val="0.32567875736844415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Sheet1!$D$66</c:f>
              <c:strCache>
                <c:ptCount val="1"/>
                <c:pt idx="0">
                  <c:v>Pretest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5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Sheet1!$C$67:$C$70</c:f>
              <c:strCache>
                <c:ptCount val="4"/>
                <c:pt idx="0">
                  <c:v>Preview</c:v>
                </c:pt>
                <c:pt idx="1">
                  <c:v>ActiveLn</c:v>
                </c:pt>
                <c:pt idx="2">
                  <c:v>Multi-session A</c:v>
                </c:pt>
                <c:pt idx="3">
                  <c:v>Control</c:v>
                </c:pt>
              </c:strCache>
            </c:strRef>
          </c:cat>
          <c:val>
            <c:numRef>
              <c:f>Sheet1!$D$67:$D$70</c:f>
              <c:numCache>
                <c:formatCode>0%</c:formatCode>
                <c:ptCount val="4"/>
                <c:pt idx="0">
                  <c:v>0.35000000000000003</c:v>
                </c:pt>
                <c:pt idx="1">
                  <c:v>0.33000000000000007</c:v>
                </c:pt>
                <c:pt idx="2">
                  <c:v>0.28000000000000003</c:v>
                </c:pt>
                <c:pt idx="3">
                  <c:v>0.29000000000000004</c:v>
                </c:pt>
              </c:numCache>
            </c:numRef>
          </c:val>
        </c:ser>
        <c:ser>
          <c:idx val="1"/>
          <c:order val="1"/>
          <c:tx>
            <c:strRef>
              <c:f>Sheet1!$E$66</c:f>
              <c:strCache>
                <c:ptCount val="1"/>
                <c:pt idx="0">
                  <c:v>Posttest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5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Sheet1!$C$67:$C$70</c:f>
              <c:strCache>
                <c:ptCount val="4"/>
                <c:pt idx="0">
                  <c:v>Preview</c:v>
                </c:pt>
                <c:pt idx="1">
                  <c:v>ActiveLn</c:v>
                </c:pt>
                <c:pt idx="2">
                  <c:v>Multi-session A</c:v>
                </c:pt>
                <c:pt idx="3">
                  <c:v>Control</c:v>
                </c:pt>
              </c:strCache>
            </c:strRef>
          </c:cat>
          <c:val>
            <c:numRef>
              <c:f>Sheet1!$E$67:$E$70</c:f>
              <c:numCache>
                <c:formatCode>0%</c:formatCode>
                <c:ptCount val="4"/>
                <c:pt idx="0">
                  <c:v>0.41000000000000003</c:v>
                </c:pt>
                <c:pt idx="1">
                  <c:v>0.34</c:v>
                </c:pt>
                <c:pt idx="2">
                  <c:v>0.30000000000000004</c:v>
                </c:pt>
                <c:pt idx="3">
                  <c:v>0.35000000000000003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648960"/>
        <c:axId val="94658944"/>
      </c:barChart>
      <c:catAx>
        <c:axId val="94648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en-US"/>
          </a:p>
        </c:txPr>
        <c:crossAx val="94658944"/>
        <c:crosses val="autoZero"/>
        <c:auto val="1"/>
        <c:lblAlgn val="ctr"/>
        <c:lblOffset val="100"/>
        <c:noMultiLvlLbl val="0"/>
      </c:catAx>
      <c:valAx>
        <c:axId val="946589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en-US"/>
          </a:p>
        </c:txPr>
        <c:crossAx val="946489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Sheet1!$D$106</c:f>
              <c:strCache>
                <c:ptCount val="1"/>
                <c:pt idx="0">
                  <c:v>Pretest</c:v>
                </c:pt>
              </c:strCache>
            </c:strRef>
          </c:tx>
          <c:invertIfNegative val="0"/>
          <c:cat>
            <c:strRef>
              <c:f>Sheet1!$C$107:$C$116</c:f>
              <c:strCache>
                <c:ptCount val="10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Q6</c:v>
                </c:pt>
                <c:pt idx="6">
                  <c:v>Q7</c:v>
                </c:pt>
                <c:pt idx="7">
                  <c:v>Q8</c:v>
                </c:pt>
                <c:pt idx="8">
                  <c:v>Q9</c:v>
                </c:pt>
                <c:pt idx="9">
                  <c:v>Q10</c:v>
                </c:pt>
              </c:strCache>
            </c:strRef>
          </c:cat>
          <c:val>
            <c:numRef>
              <c:f>Sheet1!$D$107:$D$116</c:f>
              <c:numCache>
                <c:formatCode>0%</c:formatCode>
                <c:ptCount val="10"/>
                <c:pt idx="0">
                  <c:v>0.14000000000000001</c:v>
                </c:pt>
                <c:pt idx="1">
                  <c:v>0.25</c:v>
                </c:pt>
                <c:pt idx="2">
                  <c:v>0.28000000000000003</c:v>
                </c:pt>
                <c:pt idx="3">
                  <c:v>0.78</c:v>
                </c:pt>
                <c:pt idx="4">
                  <c:v>0.29000000000000004</c:v>
                </c:pt>
                <c:pt idx="5">
                  <c:v>0.13</c:v>
                </c:pt>
                <c:pt idx="6">
                  <c:v>0.25</c:v>
                </c:pt>
                <c:pt idx="7">
                  <c:v>0.35000000000000003</c:v>
                </c:pt>
                <c:pt idx="8">
                  <c:v>0.2</c:v>
                </c:pt>
                <c:pt idx="9">
                  <c:v>0.47000000000000003</c:v>
                </c:pt>
              </c:numCache>
            </c:numRef>
          </c:val>
        </c:ser>
        <c:ser>
          <c:idx val="1"/>
          <c:order val="1"/>
          <c:tx>
            <c:strRef>
              <c:f>Sheet1!$E$106</c:f>
              <c:strCache>
                <c:ptCount val="1"/>
                <c:pt idx="0">
                  <c:v>Posttest</c:v>
                </c:pt>
              </c:strCache>
            </c:strRef>
          </c:tx>
          <c:invertIfNegative val="0"/>
          <c:cat>
            <c:strRef>
              <c:f>Sheet1!$C$107:$C$116</c:f>
              <c:strCache>
                <c:ptCount val="10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Q6</c:v>
                </c:pt>
                <c:pt idx="6">
                  <c:v>Q7</c:v>
                </c:pt>
                <c:pt idx="7">
                  <c:v>Q8</c:v>
                </c:pt>
                <c:pt idx="8">
                  <c:v>Q9</c:v>
                </c:pt>
                <c:pt idx="9">
                  <c:v>Q10</c:v>
                </c:pt>
              </c:strCache>
            </c:strRef>
          </c:cat>
          <c:val>
            <c:numRef>
              <c:f>Sheet1!$E$107:$E$116</c:f>
              <c:numCache>
                <c:formatCode>0%</c:formatCode>
                <c:ptCount val="10"/>
                <c:pt idx="0">
                  <c:v>0.14500000000000002</c:v>
                </c:pt>
                <c:pt idx="1">
                  <c:v>0.26</c:v>
                </c:pt>
                <c:pt idx="2">
                  <c:v>0.18000000000000002</c:v>
                </c:pt>
                <c:pt idx="3">
                  <c:v>0.49000000000000005</c:v>
                </c:pt>
                <c:pt idx="4">
                  <c:v>0.14000000000000001</c:v>
                </c:pt>
                <c:pt idx="5">
                  <c:v>6.0000000000000005E-2</c:v>
                </c:pt>
                <c:pt idx="6">
                  <c:v>0.42000000000000004</c:v>
                </c:pt>
                <c:pt idx="7">
                  <c:v>0.88</c:v>
                </c:pt>
                <c:pt idx="8">
                  <c:v>0.30000000000000004</c:v>
                </c:pt>
                <c:pt idx="9">
                  <c:v>0.62000000000000011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669824"/>
        <c:axId val="94696192"/>
      </c:barChart>
      <c:catAx>
        <c:axId val="94669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en-US"/>
          </a:p>
        </c:txPr>
        <c:crossAx val="94696192"/>
        <c:crosses val="autoZero"/>
        <c:auto val="1"/>
        <c:lblAlgn val="ctr"/>
        <c:lblOffset val="100"/>
        <c:noMultiLvlLbl val="0"/>
      </c:catAx>
      <c:valAx>
        <c:axId val="946961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946698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BE0366-BFA9-4AE8-AC8D-3956CAB9D0A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EDDAD6-58A3-47C7-A742-226CFB3F8A7C}">
      <dgm:prSet phldrT="[Text]"/>
      <dgm:spPr/>
      <dgm:t>
        <a:bodyPr/>
        <a:lstStyle/>
        <a:p>
          <a:r>
            <a:rPr lang="en-US" dirty="0" smtClean="0"/>
            <a:t>Before 1</a:t>
          </a:r>
          <a:r>
            <a:rPr lang="en-US" baseline="30000" dirty="0" smtClean="0"/>
            <a:t>st</a:t>
          </a:r>
          <a:r>
            <a:rPr lang="en-US" dirty="0" smtClean="0"/>
            <a:t> session:</a:t>
          </a:r>
        </a:p>
        <a:p>
          <a:r>
            <a:rPr lang="en-US" dirty="0" err="1" smtClean="0"/>
            <a:t>PreTest</a:t>
          </a:r>
          <a:endParaRPr lang="en-US" dirty="0"/>
        </a:p>
      </dgm:t>
    </dgm:pt>
    <dgm:pt modelId="{51779CBE-3A03-4E06-9635-46631AA9FA35}" type="parTrans" cxnId="{FC6120A1-E1D1-40A8-907B-AD56A10ACAFD}">
      <dgm:prSet/>
      <dgm:spPr/>
      <dgm:t>
        <a:bodyPr/>
        <a:lstStyle/>
        <a:p>
          <a:endParaRPr lang="en-US"/>
        </a:p>
      </dgm:t>
    </dgm:pt>
    <dgm:pt modelId="{AB9B31D1-B10E-436D-9C94-43148C83FF2A}" type="sibTrans" cxnId="{FC6120A1-E1D1-40A8-907B-AD56A10ACAFD}">
      <dgm:prSet/>
      <dgm:spPr/>
      <dgm:t>
        <a:bodyPr/>
        <a:lstStyle/>
        <a:p>
          <a:endParaRPr lang="en-US"/>
        </a:p>
      </dgm:t>
    </dgm:pt>
    <dgm:pt modelId="{FDA1C530-9965-4DE3-8105-A931E05FEC75}">
      <dgm:prSet phldrT="[Text]"/>
      <dgm:spPr/>
      <dgm:t>
        <a:bodyPr/>
        <a:lstStyle/>
        <a:p>
          <a:r>
            <a:rPr lang="en-US" dirty="0" smtClean="0"/>
            <a:t>During 1</a:t>
          </a:r>
          <a:r>
            <a:rPr lang="en-US" baseline="30000" dirty="0" smtClean="0"/>
            <a:t>st</a:t>
          </a:r>
          <a:r>
            <a:rPr lang="en-US" dirty="0" smtClean="0"/>
            <a:t> session:</a:t>
          </a:r>
        </a:p>
        <a:p>
          <a:r>
            <a:rPr lang="en-US" dirty="0" smtClean="0"/>
            <a:t>Overview of Library resources, search strategies,</a:t>
          </a:r>
        </a:p>
        <a:p>
          <a:r>
            <a:rPr lang="en-US" dirty="0" smtClean="0"/>
            <a:t>Worksheet</a:t>
          </a:r>
          <a:endParaRPr lang="en-US" dirty="0"/>
        </a:p>
      </dgm:t>
    </dgm:pt>
    <dgm:pt modelId="{991F765D-7AAD-40BE-9E60-900D5CDB030B}" type="parTrans" cxnId="{EE9EF686-32B6-4870-9943-CBB8BBF8B00E}">
      <dgm:prSet/>
      <dgm:spPr/>
      <dgm:t>
        <a:bodyPr/>
        <a:lstStyle/>
        <a:p>
          <a:endParaRPr lang="en-US"/>
        </a:p>
      </dgm:t>
    </dgm:pt>
    <dgm:pt modelId="{745F5662-6EE1-4133-B37A-F798D623DF15}" type="sibTrans" cxnId="{EE9EF686-32B6-4870-9943-CBB8BBF8B00E}">
      <dgm:prSet/>
      <dgm:spPr/>
      <dgm:t>
        <a:bodyPr/>
        <a:lstStyle/>
        <a:p>
          <a:endParaRPr lang="en-US"/>
        </a:p>
      </dgm:t>
    </dgm:pt>
    <dgm:pt modelId="{2A33C120-65BD-485A-8CA2-EBEA2BFD8FB4}">
      <dgm:prSet phldrT="[Text]"/>
      <dgm:spPr/>
      <dgm:t>
        <a:bodyPr/>
        <a:lstStyle/>
        <a:p>
          <a:r>
            <a:rPr lang="en-US" dirty="0" smtClean="0"/>
            <a:t>Before 2</a:t>
          </a:r>
          <a:r>
            <a:rPr lang="en-US" baseline="30000" dirty="0" smtClean="0"/>
            <a:t>nd</a:t>
          </a:r>
          <a:r>
            <a:rPr lang="en-US" dirty="0" smtClean="0"/>
            <a:t> session:</a:t>
          </a:r>
        </a:p>
        <a:p>
          <a:r>
            <a:rPr lang="en-US" dirty="0" smtClean="0"/>
            <a:t>Posttest</a:t>
          </a:r>
          <a:endParaRPr lang="en-US" dirty="0"/>
        </a:p>
      </dgm:t>
    </dgm:pt>
    <dgm:pt modelId="{3093229D-7B13-4A69-9412-A154C36DF942}" type="parTrans" cxnId="{EE63C32F-8379-42EA-8183-1244A1F82416}">
      <dgm:prSet/>
      <dgm:spPr/>
      <dgm:t>
        <a:bodyPr/>
        <a:lstStyle/>
        <a:p>
          <a:endParaRPr lang="en-US"/>
        </a:p>
      </dgm:t>
    </dgm:pt>
    <dgm:pt modelId="{ADFB60AA-2484-49A3-BBFB-92D98C8A7525}" type="sibTrans" cxnId="{EE63C32F-8379-42EA-8183-1244A1F82416}">
      <dgm:prSet/>
      <dgm:spPr/>
      <dgm:t>
        <a:bodyPr/>
        <a:lstStyle/>
        <a:p>
          <a:endParaRPr lang="en-US"/>
        </a:p>
      </dgm:t>
    </dgm:pt>
    <dgm:pt modelId="{F5C99531-EA5C-4EA9-9444-C2E933704090}">
      <dgm:prSet/>
      <dgm:spPr/>
      <dgm:t>
        <a:bodyPr/>
        <a:lstStyle/>
        <a:p>
          <a:r>
            <a:rPr lang="en-US" dirty="0" smtClean="0"/>
            <a:t>End of 2</a:t>
          </a:r>
          <a:r>
            <a:rPr lang="en-US" baseline="30000" dirty="0" smtClean="0"/>
            <a:t>nd</a:t>
          </a:r>
          <a:r>
            <a:rPr lang="en-US" dirty="0" smtClean="0"/>
            <a:t> session:</a:t>
          </a:r>
        </a:p>
        <a:p>
          <a:r>
            <a:rPr lang="en-US" dirty="0" smtClean="0"/>
            <a:t>One Minute Paper</a:t>
          </a:r>
          <a:endParaRPr lang="en-US" dirty="0"/>
        </a:p>
      </dgm:t>
    </dgm:pt>
    <dgm:pt modelId="{A5B0B566-6F6C-4C6A-80F1-34A2DC58D61B}" type="parTrans" cxnId="{F7862031-744A-4580-A2B1-85B34CF6A8A5}">
      <dgm:prSet/>
      <dgm:spPr/>
      <dgm:t>
        <a:bodyPr/>
        <a:lstStyle/>
        <a:p>
          <a:endParaRPr lang="en-US"/>
        </a:p>
      </dgm:t>
    </dgm:pt>
    <dgm:pt modelId="{1CD48F82-F1CC-4682-8D9B-77387BED41A9}" type="sibTrans" cxnId="{F7862031-744A-4580-A2B1-85B34CF6A8A5}">
      <dgm:prSet/>
      <dgm:spPr/>
      <dgm:t>
        <a:bodyPr/>
        <a:lstStyle/>
        <a:p>
          <a:endParaRPr lang="en-US"/>
        </a:p>
      </dgm:t>
    </dgm:pt>
    <dgm:pt modelId="{401BBBC3-ACDE-4E5F-BC48-42441168A929}" type="pres">
      <dgm:prSet presAssocID="{71BE0366-BFA9-4AE8-AC8D-3956CAB9D0A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EB216C-2121-463D-97CD-D9AE4DCC627B}" type="pres">
      <dgm:prSet presAssocID="{71BE0366-BFA9-4AE8-AC8D-3956CAB9D0AD}" presName="arrow" presStyleLbl="bgShp" presStyleIdx="0" presStyleCnt="1"/>
      <dgm:spPr/>
      <dgm:t>
        <a:bodyPr/>
        <a:lstStyle/>
        <a:p>
          <a:endParaRPr lang="en-US"/>
        </a:p>
      </dgm:t>
    </dgm:pt>
    <dgm:pt modelId="{55103900-590A-4EB0-B5A0-91135C896964}" type="pres">
      <dgm:prSet presAssocID="{71BE0366-BFA9-4AE8-AC8D-3956CAB9D0AD}" presName="linearProcess" presStyleCnt="0"/>
      <dgm:spPr/>
    </dgm:pt>
    <dgm:pt modelId="{1692E6B1-55CF-40EA-B31C-97ED086702A1}" type="pres">
      <dgm:prSet presAssocID="{74EDDAD6-58A3-47C7-A742-226CFB3F8A7C}" presName="textNode" presStyleLbl="node1" presStyleIdx="0" presStyleCnt="4" custLinFactX="-69000" custLinFactNeighborX="-100000" custLinFactNeighborY="-16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07AA9C-3B63-4753-972D-F2A50821CBBA}" type="pres">
      <dgm:prSet presAssocID="{AB9B31D1-B10E-436D-9C94-43148C83FF2A}" presName="sibTrans" presStyleCnt="0"/>
      <dgm:spPr/>
    </dgm:pt>
    <dgm:pt modelId="{F179CBC1-439C-4E23-9D74-FCE00D4810AD}" type="pres">
      <dgm:prSet presAssocID="{FDA1C530-9965-4DE3-8105-A931E05FEC75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AB493A-409F-408E-826F-E96E13A5D157}" type="pres">
      <dgm:prSet presAssocID="{745F5662-6EE1-4133-B37A-F798D623DF15}" presName="sibTrans" presStyleCnt="0"/>
      <dgm:spPr/>
    </dgm:pt>
    <dgm:pt modelId="{F74238C5-28DC-47C9-8FD5-C23C21217B2D}" type="pres">
      <dgm:prSet presAssocID="{2A33C120-65BD-485A-8CA2-EBEA2BFD8FB4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F36C14-A9D1-4842-8108-DEAA8E60C5CA}" type="pres">
      <dgm:prSet presAssocID="{ADFB60AA-2484-49A3-BBFB-92D98C8A7525}" presName="sibTrans" presStyleCnt="0"/>
      <dgm:spPr/>
    </dgm:pt>
    <dgm:pt modelId="{C443E307-D48A-4E64-B9E3-9FDDDA71291F}" type="pres">
      <dgm:prSet presAssocID="{F5C99531-EA5C-4EA9-9444-C2E933704090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862031-744A-4580-A2B1-85B34CF6A8A5}" srcId="{71BE0366-BFA9-4AE8-AC8D-3956CAB9D0AD}" destId="{F5C99531-EA5C-4EA9-9444-C2E933704090}" srcOrd="3" destOrd="0" parTransId="{A5B0B566-6F6C-4C6A-80F1-34A2DC58D61B}" sibTransId="{1CD48F82-F1CC-4682-8D9B-77387BED41A9}"/>
    <dgm:cxn modelId="{36F7ABDA-122E-4BD9-A9FE-7460E0370EB5}" type="presOf" srcId="{F5C99531-EA5C-4EA9-9444-C2E933704090}" destId="{C443E307-D48A-4E64-B9E3-9FDDDA71291F}" srcOrd="0" destOrd="0" presId="urn:microsoft.com/office/officeart/2005/8/layout/hProcess9"/>
    <dgm:cxn modelId="{2E257B8F-E506-4197-9EE3-F84E334E9FBC}" type="presOf" srcId="{71BE0366-BFA9-4AE8-AC8D-3956CAB9D0AD}" destId="{401BBBC3-ACDE-4E5F-BC48-42441168A929}" srcOrd="0" destOrd="0" presId="urn:microsoft.com/office/officeart/2005/8/layout/hProcess9"/>
    <dgm:cxn modelId="{FC6120A1-E1D1-40A8-907B-AD56A10ACAFD}" srcId="{71BE0366-BFA9-4AE8-AC8D-3956CAB9D0AD}" destId="{74EDDAD6-58A3-47C7-A742-226CFB3F8A7C}" srcOrd="0" destOrd="0" parTransId="{51779CBE-3A03-4E06-9635-46631AA9FA35}" sibTransId="{AB9B31D1-B10E-436D-9C94-43148C83FF2A}"/>
    <dgm:cxn modelId="{EE63C32F-8379-42EA-8183-1244A1F82416}" srcId="{71BE0366-BFA9-4AE8-AC8D-3956CAB9D0AD}" destId="{2A33C120-65BD-485A-8CA2-EBEA2BFD8FB4}" srcOrd="2" destOrd="0" parTransId="{3093229D-7B13-4A69-9412-A154C36DF942}" sibTransId="{ADFB60AA-2484-49A3-BBFB-92D98C8A7525}"/>
    <dgm:cxn modelId="{98D887E0-2B36-43A8-AFF5-F027A61EC75A}" type="presOf" srcId="{2A33C120-65BD-485A-8CA2-EBEA2BFD8FB4}" destId="{F74238C5-28DC-47C9-8FD5-C23C21217B2D}" srcOrd="0" destOrd="0" presId="urn:microsoft.com/office/officeart/2005/8/layout/hProcess9"/>
    <dgm:cxn modelId="{96C44605-5562-4CA0-A221-22ECE1C0EFCB}" type="presOf" srcId="{74EDDAD6-58A3-47C7-A742-226CFB3F8A7C}" destId="{1692E6B1-55CF-40EA-B31C-97ED086702A1}" srcOrd="0" destOrd="0" presId="urn:microsoft.com/office/officeart/2005/8/layout/hProcess9"/>
    <dgm:cxn modelId="{EE9EF686-32B6-4870-9943-CBB8BBF8B00E}" srcId="{71BE0366-BFA9-4AE8-AC8D-3956CAB9D0AD}" destId="{FDA1C530-9965-4DE3-8105-A931E05FEC75}" srcOrd="1" destOrd="0" parTransId="{991F765D-7AAD-40BE-9E60-900D5CDB030B}" sibTransId="{745F5662-6EE1-4133-B37A-F798D623DF15}"/>
    <dgm:cxn modelId="{E9FB1E4E-32B3-438B-8350-714ECB2C914F}" type="presOf" srcId="{FDA1C530-9965-4DE3-8105-A931E05FEC75}" destId="{F179CBC1-439C-4E23-9D74-FCE00D4810AD}" srcOrd="0" destOrd="0" presId="urn:microsoft.com/office/officeart/2005/8/layout/hProcess9"/>
    <dgm:cxn modelId="{653EDEE8-BE0D-4563-B007-D075DC008BDC}" type="presParOf" srcId="{401BBBC3-ACDE-4E5F-BC48-42441168A929}" destId="{CBEB216C-2121-463D-97CD-D9AE4DCC627B}" srcOrd="0" destOrd="0" presId="urn:microsoft.com/office/officeart/2005/8/layout/hProcess9"/>
    <dgm:cxn modelId="{7AF87F62-38F9-4A0F-B686-0E645F469FA2}" type="presParOf" srcId="{401BBBC3-ACDE-4E5F-BC48-42441168A929}" destId="{55103900-590A-4EB0-B5A0-91135C896964}" srcOrd="1" destOrd="0" presId="urn:microsoft.com/office/officeart/2005/8/layout/hProcess9"/>
    <dgm:cxn modelId="{9C07F753-FF68-40AD-97F6-A69B3D3A5C4A}" type="presParOf" srcId="{55103900-590A-4EB0-B5A0-91135C896964}" destId="{1692E6B1-55CF-40EA-B31C-97ED086702A1}" srcOrd="0" destOrd="0" presId="urn:microsoft.com/office/officeart/2005/8/layout/hProcess9"/>
    <dgm:cxn modelId="{441C91E7-997A-4C2C-ABE8-6789A64C5BC5}" type="presParOf" srcId="{55103900-590A-4EB0-B5A0-91135C896964}" destId="{9D07AA9C-3B63-4753-972D-F2A50821CBBA}" srcOrd="1" destOrd="0" presId="urn:microsoft.com/office/officeart/2005/8/layout/hProcess9"/>
    <dgm:cxn modelId="{AA9617F2-D94D-4BC3-9120-B0BA63668D87}" type="presParOf" srcId="{55103900-590A-4EB0-B5A0-91135C896964}" destId="{F179CBC1-439C-4E23-9D74-FCE00D4810AD}" srcOrd="2" destOrd="0" presId="urn:microsoft.com/office/officeart/2005/8/layout/hProcess9"/>
    <dgm:cxn modelId="{CD72E5AF-405D-471B-BE37-2F022BBE65BE}" type="presParOf" srcId="{55103900-590A-4EB0-B5A0-91135C896964}" destId="{8BAB493A-409F-408E-826F-E96E13A5D157}" srcOrd="3" destOrd="0" presId="urn:microsoft.com/office/officeart/2005/8/layout/hProcess9"/>
    <dgm:cxn modelId="{8D4AF2B7-28EC-4278-89FD-DDC668716058}" type="presParOf" srcId="{55103900-590A-4EB0-B5A0-91135C896964}" destId="{F74238C5-28DC-47C9-8FD5-C23C21217B2D}" srcOrd="4" destOrd="0" presId="urn:microsoft.com/office/officeart/2005/8/layout/hProcess9"/>
    <dgm:cxn modelId="{92B8610A-1641-4BDE-AE84-C8D603B726B1}" type="presParOf" srcId="{55103900-590A-4EB0-B5A0-91135C896964}" destId="{88F36C14-A9D1-4842-8108-DEAA8E60C5CA}" srcOrd="5" destOrd="0" presId="urn:microsoft.com/office/officeart/2005/8/layout/hProcess9"/>
    <dgm:cxn modelId="{4E5BC245-F539-42AE-89FE-2C311EC8E6FB}" type="presParOf" srcId="{55103900-590A-4EB0-B5A0-91135C896964}" destId="{C443E307-D48A-4E64-B9E3-9FDDDA71291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EB216C-2121-463D-97CD-D9AE4DCC627B}">
      <dsp:nvSpPr>
        <dsp:cNvPr id="0" name=""/>
        <dsp:cNvSpPr/>
      </dsp:nvSpPr>
      <dsp:spPr>
        <a:xfrm>
          <a:off x="611504" y="0"/>
          <a:ext cx="6930390" cy="502919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92E6B1-55CF-40EA-B31C-97ED086702A1}">
      <dsp:nvSpPr>
        <dsp:cNvPr id="0" name=""/>
        <dsp:cNvSpPr/>
      </dsp:nvSpPr>
      <dsp:spPr>
        <a:xfrm>
          <a:off x="0" y="1475969"/>
          <a:ext cx="1962708" cy="2011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Before 1</a:t>
          </a:r>
          <a:r>
            <a:rPr lang="en-US" sz="1500" kern="1200" baseline="30000" dirty="0" smtClean="0"/>
            <a:t>st</a:t>
          </a:r>
          <a:r>
            <a:rPr lang="en-US" sz="1500" kern="1200" dirty="0" smtClean="0"/>
            <a:t> session: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PreTest</a:t>
          </a:r>
          <a:endParaRPr lang="en-US" sz="1500" kern="1200" dirty="0"/>
        </a:p>
      </dsp:txBody>
      <dsp:txXfrm>
        <a:off x="95812" y="1571781"/>
        <a:ext cx="1771084" cy="1820056"/>
      </dsp:txXfrm>
    </dsp:sp>
    <dsp:sp modelId="{F179CBC1-439C-4E23-9D74-FCE00D4810AD}">
      <dsp:nvSpPr>
        <dsp:cNvPr id="0" name=""/>
        <dsp:cNvSpPr/>
      </dsp:nvSpPr>
      <dsp:spPr>
        <a:xfrm>
          <a:off x="2064924" y="1508759"/>
          <a:ext cx="1962708" cy="2011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During 1</a:t>
          </a:r>
          <a:r>
            <a:rPr lang="en-US" sz="1500" kern="1200" baseline="30000" dirty="0" smtClean="0"/>
            <a:t>st</a:t>
          </a:r>
          <a:r>
            <a:rPr lang="en-US" sz="1500" kern="1200" dirty="0" smtClean="0"/>
            <a:t> session: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Overview of Library resources, search strategies,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Worksheet</a:t>
          </a:r>
          <a:endParaRPr lang="en-US" sz="1500" kern="1200" dirty="0"/>
        </a:p>
      </dsp:txBody>
      <dsp:txXfrm>
        <a:off x="2160736" y="1604571"/>
        <a:ext cx="1771084" cy="1820056"/>
      </dsp:txXfrm>
    </dsp:sp>
    <dsp:sp modelId="{F74238C5-28DC-47C9-8FD5-C23C21217B2D}">
      <dsp:nvSpPr>
        <dsp:cNvPr id="0" name=""/>
        <dsp:cNvSpPr/>
      </dsp:nvSpPr>
      <dsp:spPr>
        <a:xfrm>
          <a:off x="4125767" y="1508759"/>
          <a:ext cx="1962708" cy="2011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Before 2</a:t>
          </a:r>
          <a:r>
            <a:rPr lang="en-US" sz="1500" kern="1200" baseline="30000" dirty="0" smtClean="0"/>
            <a:t>nd</a:t>
          </a:r>
          <a:r>
            <a:rPr lang="en-US" sz="1500" kern="1200" dirty="0" smtClean="0"/>
            <a:t> session: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Posttest</a:t>
          </a:r>
          <a:endParaRPr lang="en-US" sz="1500" kern="1200" dirty="0"/>
        </a:p>
      </dsp:txBody>
      <dsp:txXfrm>
        <a:off x="4221579" y="1604571"/>
        <a:ext cx="1771084" cy="1820056"/>
      </dsp:txXfrm>
    </dsp:sp>
    <dsp:sp modelId="{C443E307-D48A-4E64-B9E3-9FDDDA71291F}">
      <dsp:nvSpPr>
        <dsp:cNvPr id="0" name=""/>
        <dsp:cNvSpPr/>
      </dsp:nvSpPr>
      <dsp:spPr>
        <a:xfrm>
          <a:off x="6186611" y="1508759"/>
          <a:ext cx="1962708" cy="2011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End of 2</a:t>
          </a:r>
          <a:r>
            <a:rPr lang="en-US" sz="1500" kern="1200" baseline="30000" dirty="0" smtClean="0"/>
            <a:t>nd</a:t>
          </a:r>
          <a:r>
            <a:rPr lang="en-US" sz="1500" kern="1200" dirty="0" smtClean="0"/>
            <a:t> session: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One Minute Paper</a:t>
          </a:r>
          <a:endParaRPr lang="en-US" sz="1500" kern="1200" dirty="0"/>
        </a:p>
      </dsp:txBody>
      <dsp:txXfrm>
        <a:off x="6282423" y="1604571"/>
        <a:ext cx="1771084" cy="1820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20AB8-3C6B-4966-BF8E-C5E389891D04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4BDE-1D8A-42DD-85B6-F9EC4B2D84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69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5900B-A404-4AB2-AD8C-00FB6C0D333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0570C-66D8-4624-B49C-ED85BC0CF65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5900B-A404-4AB2-AD8C-00FB6C0D333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5900B-A404-4AB2-AD8C-00FB6C0D333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94BDE-1D8A-42DD-85B6-F9EC4B2D845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94BDE-1D8A-42DD-85B6-F9EC4B2D845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94BDE-1D8A-42DD-85B6-F9EC4B2D845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94BDE-1D8A-42DD-85B6-F9EC4B2D845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94BDE-1D8A-42DD-85B6-F9EC4B2D845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Extensive, instructor-delivered</a:t>
            </a:r>
            <a:r>
              <a:rPr lang="en-US" baseline="0" dirty="0" smtClean="0"/>
              <a:t> exposure to the Research Guide.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In-class exercises included:</a:t>
            </a:r>
          </a:p>
          <a:p>
            <a:pPr marL="228587" indent="-228587">
              <a:buAutoNum type="arabicParenR"/>
            </a:pPr>
            <a:r>
              <a:rPr lang="en-US" baseline="0" dirty="0" smtClean="0"/>
              <a:t>Finding a book</a:t>
            </a:r>
          </a:p>
          <a:p>
            <a:pPr marL="228587" indent="-228587">
              <a:buAutoNum type="arabicParenR"/>
            </a:pPr>
            <a:r>
              <a:rPr lang="en-US" baseline="0" dirty="0" smtClean="0"/>
              <a:t>Finding a scholarly article</a:t>
            </a:r>
          </a:p>
          <a:p>
            <a:pPr marL="228587" indent="-228587">
              <a:buAutoNum type="arabicParenR"/>
            </a:pPr>
            <a:r>
              <a:rPr lang="en-US" baseline="0" dirty="0" smtClean="0"/>
              <a:t>Evaluating a website and giving an oral report (in pairs) </a:t>
            </a:r>
          </a:p>
          <a:p>
            <a:endParaRPr lang="en-US" baseline="0" dirty="0" smtClean="0"/>
          </a:p>
          <a:p>
            <a:pPr marL="228587" indent="-228587">
              <a:buFont typeface="Arial" pitchFamily="34" charset="0"/>
              <a:buChar char="•"/>
            </a:pPr>
            <a:r>
              <a:rPr lang="en-US" baseline="0" dirty="0" smtClean="0"/>
              <a:t>Each assignment was worth 1% of grade</a:t>
            </a:r>
          </a:p>
          <a:p>
            <a:pPr marL="228587" indent="-228587">
              <a:buFont typeface="Arial" pitchFamily="34" charset="0"/>
              <a:buChar char="•"/>
            </a:pPr>
            <a:endParaRPr lang="en-US" baseline="0" dirty="0" smtClean="0"/>
          </a:p>
          <a:p>
            <a:pPr defTabSz="914350">
              <a:defRPr/>
            </a:pPr>
            <a:r>
              <a:rPr lang="en-US" baseline="0" dirty="0" smtClean="0"/>
              <a:t>Online quiz on Blackboard was open for a week before the Research Instruction session. (40 min.) </a:t>
            </a:r>
            <a:r>
              <a:rPr lang="en-US" b="0" i="0" baseline="0" dirty="0" smtClean="0"/>
              <a:t>10 questions from a pool of 20. Randomized questions and randomized order for answers.</a:t>
            </a:r>
            <a:endParaRPr lang="en-US" b="1" dirty="0" smtClean="0"/>
          </a:p>
          <a:p>
            <a:endParaRPr lang="en-US" baseline="0" dirty="0" smtClean="0"/>
          </a:p>
          <a:p>
            <a:r>
              <a:rPr lang="en-US" i="0" baseline="0" dirty="0" smtClean="0"/>
              <a:t>I collaborated with Judy on her quiz.  I crafted questions taking </a:t>
            </a:r>
            <a:r>
              <a:rPr lang="en-US" b="1" i="0" baseline="0" dirty="0" smtClean="0"/>
              <a:t>concepts and language directly from the Research Guide</a:t>
            </a:r>
            <a:r>
              <a:rPr lang="en-US" i="0" baseline="0" dirty="0" smtClean="0"/>
              <a:t>, as she wanted the quiz to be relatively easy.    Since the goal of the quiz was to make sure the students reviewed the guide, I thought such a strategy was best, especially because it was an online quiz with a time limit of 40 minutes, I assumed it likely that the student would have the guide open in another browser tab for reference.  Perhaps such an open-book approach would be desirable, as students would be looking for specific answers and would be rewarded for having previewed the material beforehand.  </a:t>
            </a:r>
            <a:r>
              <a:rPr lang="en-US" b="1" i="0" baseline="0" dirty="0" smtClean="0"/>
              <a:t>She customized one or two of the questions to be relevant to the students’ topic, </a:t>
            </a:r>
            <a:r>
              <a:rPr lang="en-US" b="1" i="0" baseline="0" dirty="0" err="1" smtClean="0"/>
              <a:t>Frida</a:t>
            </a:r>
            <a:r>
              <a:rPr lang="en-US" b="1" i="0" baseline="0" dirty="0" smtClean="0"/>
              <a:t> Kahlo.  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Judy states, </a:t>
            </a:r>
            <a:r>
              <a:rPr lang="en-US" b="1" i="0" baseline="0" dirty="0" smtClean="0"/>
              <a:t>“The quiz was designed to emphasize the search strategies taught [in] the Guide, to be easy, and to dispel myths about research.”  </a:t>
            </a:r>
            <a:r>
              <a:rPr lang="en-US" b="0" i="0" baseline="0" dirty="0" smtClean="0"/>
              <a:t> </a:t>
            </a:r>
          </a:p>
          <a:p>
            <a:r>
              <a:rPr lang="en-US" b="0" i="0" baseline="0" dirty="0" smtClean="0"/>
              <a:t>	</a:t>
            </a:r>
            <a:endParaRPr lang="en-US" dirty="0" smtClean="0"/>
          </a:p>
          <a:p>
            <a:r>
              <a:rPr lang="en-US" dirty="0" smtClean="0"/>
              <a:t>Working bibliography of 10 items was to contain</a:t>
            </a:r>
            <a:r>
              <a:rPr lang="en-US" baseline="0" dirty="0" smtClean="0"/>
              <a:t> at least:</a:t>
            </a:r>
          </a:p>
          <a:p>
            <a:pPr marL="171441" indent="-171441">
              <a:buFont typeface="Arial" pitchFamily="34" charset="0"/>
              <a:buChar char="•"/>
            </a:pPr>
            <a:r>
              <a:rPr lang="en-US" dirty="0" smtClean="0"/>
              <a:t>4 scholarly</a:t>
            </a:r>
            <a:r>
              <a:rPr lang="en-US" baseline="0" dirty="0" smtClean="0"/>
              <a:t> articles</a:t>
            </a:r>
          </a:p>
          <a:p>
            <a:pPr marL="171441" indent="-171441">
              <a:buFont typeface="Arial" pitchFamily="34" charset="0"/>
              <a:buChar char="•"/>
            </a:pPr>
            <a:r>
              <a:rPr lang="en-US" baseline="0" dirty="0" smtClean="0"/>
              <a:t>4 books/book chapters</a:t>
            </a:r>
          </a:p>
          <a:p>
            <a:pPr marL="171441" indent="-171441">
              <a:buFont typeface="Arial" pitchFamily="34" charset="0"/>
              <a:buChar char="•"/>
            </a:pPr>
            <a:r>
              <a:rPr lang="en-US" baseline="0" dirty="0" smtClean="0"/>
              <a:t>2 of any other source evaluated by the student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quiz and</a:t>
            </a:r>
            <a:r>
              <a:rPr lang="en-US" baseline="0" dirty="0" smtClean="0"/>
              <a:t> the working bibliography were each worth 10% of the students’ grade.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Second session: Students were barely engaged; did not ask instructor or librarian for much help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5900B-A404-4AB2-AD8C-00FB6C0D333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5900B-A404-4AB2-AD8C-00FB6C0D333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623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5900B-A404-4AB2-AD8C-00FB6C0D333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94BDE-1D8A-42DD-85B6-F9EC4B2D845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5900B-A404-4AB2-AD8C-00FB6C0D333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5900B-A404-4AB2-AD8C-00FB6C0D333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0803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5900B-A404-4AB2-AD8C-00FB6C0D333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9427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94BDE-1D8A-42DD-85B6-F9EC4B2D845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689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0570C-66D8-4624-B49C-ED85BC0CF65B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5900B-A404-4AB2-AD8C-00FB6C0D333B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587" indent="-228587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0570C-66D8-4624-B49C-ED85BC0CF65B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0570C-66D8-4624-B49C-ED85BC0CF65B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0570C-66D8-4624-B49C-ED85BC0CF65B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A40D93-2F8E-43EB-AFE7-0639D3AE9259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0570C-66D8-4624-B49C-ED85BC0CF65B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94BDE-1D8A-42DD-85B6-F9EC4B2D845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81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94BDE-1D8A-42DD-85B6-F9EC4B2D845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CFACF-156B-4625-ADCD-2E522484DB9B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0570C-66D8-4624-B49C-ED85BC0CF65B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0570C-66D8-4624-B49C-ED85BC0CF65B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0570C-66D8-4624-B49C-ED85BC0CF65B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0570C-66D8-4624-B49C-ED85BC0CF65B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94BDE-1D8A-42DD-85B6-F9EC4B2D8453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1178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5900B-A404-4AB2-AD8C-00FB6C0D333B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587" indent="-228587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C9632B-99EE-4752-8636-BAC7072DE7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5900B-A404-4AB2-AD8C-00FB6C0D333B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0570C-66D8-4624-B49C-ED85BC0CF65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0570C-66D8-4624-B49C-ED85BC0CF65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0570C-66D8-4624-B49C-ED85BC0CF65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35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0570C-66D8-4624-B49C-ED85BC0CF65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0570C-66D8-4624-B49C-ED85BC0CF65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DCA31DA-0A38-4E41-8BAD-FF43002F1CB9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F94E285-444D-4C0C-8BFA-BDB311F86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31DA-0A38-4E41-8BAD-FF43002F1CB9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3637-CE65-49D5-B832-E81889B8A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31DA-0A38-4E41-8BAD-FF43002F1CB9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3637-CE65-49D5-B832-E81889B8A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CA31DA-0A38-4E41-8BAD-FF43002F1CB9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8C3637-CE65-49D5-B832-E81889B8A3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DCA31DA-0A38-4E41-8BAD-FF43002F1CB9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38C3637-CE65-49D5-B832-E81889B8A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31DA-0A38-4E41-8BAD-FF43002F1CB9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3637-CE65-49D5-B832-E81889B8A3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31DA-0A38-4E41-8BAD-FF43002F1CB9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3637-CE65-49D5-B832-E81889B8A3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CA31DA-0A38-4E41-8BAD-FF43002F1CB9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8C3637-CE65-49D5-B832-E81889B8A3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31DA-0A38-4E41-8BAD-FF43002F1CB9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3637-CE65-49D5-B832-E81889B8A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CA31DA-0A38-4E41-8BAD-FF43002F1CB9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8C3637-CE65-49D5-B832-E81889B8A3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CA31DA-0A38-4E41-8BAD-FF43002F1CB9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8C3637-CE65-49D5-B832-E81889B8A3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CA31DA-0A38-4E41-8BAD-FF43002F1CB9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8C3637-CE65-49D5-B832-E81889B8A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uides.rider.edu/cmp125-titus-spring2012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uides.rider.edu/cmp125-titus-spring201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uides.rider.edu/cmp125-titus-spring201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2438400" y="5791200"/>
            <a:ext cx="685800" cy="6858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590800"/>
            <a:ext cx="2286000" cy="1371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400" b="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itchFamily="18" charset="0"/>
              </a:rPr>
              <a:t>Moore Library</a:t>
            </a:r>
            <a:endParaRPr lang="en-US" sz="2400" b="0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Ma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Lei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Hsieh</a:t>
            </a:r>
            <a:r>
              <a:rPr lang="en-US" sz="2400" dirty="0" smtClean="0">
                <a:latin typeface="Garamond" pitchFamily="18" charset="0"/>
              </a:rPr>
              <a:t/>
            </a:r>
            <a:br>
              <a:rPr lang="en-US" sz="2400" dirty="0" smtClean="0">
                <a:latin typeface="Garamond" pitchFamily="18" charset="0"/>
              </a:rPr>
            </a:b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Patricia Dawson</a:t>
            </a:r>
            <a:r>
              <a:rPr lang="en-US" sz="2400" dirty="0" smtClean="0">
                <a:solidFill>
                  <a:srgbClr val="002060"/>
                </a:solidFill>
                <a:latin typeface="Garamond" pitchFamily="18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Garamond" pitchFamily="18" charset="0"/>
              </a:rPr>
            </a:b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Melissa Hofmann</a:t>
            </a:r>
            <a:endParaRPr lang="en-US" sz="2400" i="1" dirty="0" smtClean="0">
              <a:latin typeface="Garamond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</a:pPr>
            <a:endParaRPr lang="en-US" sz="3600" dirty="0" smtClean="0">
              <a:solidFill>
                <a:srgbClr val="002060"/>
              </a:solidFill>
              <a:latin typeface="Helvetica Neue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1800"/>
              </a:spcAft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59436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Garamond"/>
                <a:cs typeface="Garamond"/>
              </a:rPr>
              <a:t>2013</a:t>
            </a:r>
            <a:r>
              <a:rPr lang="en-US" b="1" dirty="0" smtClean="0">
                <a:solidFill>
                  <a:srgbClr val="595959"/>
                </a:solidFill>
                <a:latin typeface="Garamond"/>
                <a:cs typeface="Garamond"/>
              </a:rPr>
              <a:t>   VALE Conference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0" y="1143000"/>
            <a:ext cx="784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002060"/>
                </a:solidFill>
                <a:latin typeface="Garamond" pitchFamily="18" charset="0"/>
              </a:rPr>
              <a:t>Student Learning of Information Literacy Skills Under Three Pedagogies</a:t>
            </a:r>
            <a:endParaRPr lang="en-US" sz="3000" b="1" dirty="0">
              <a:solidFill>
                <a:srgbClr val="002060"/>
              </a:solidFill>
              <a:latin typeface="Garamond" pitchFamily="18" charset="0"/>
              <a:cs typeface="Garamond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38400" y="4191000"/>
            <a:ext cx="283589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Garamond" pitchFamily="18" charset="0"/>
              </a:rPr>
              <a:t>Rider University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Helvetica"/>
              <a:cs typeface="Helvetica"/>
            </a:endParaRPr>
          </a:p>
          <a:p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January 4, 2013 , Piscataway, NJ</a:t>
            </a:r>
            <a:endParaRPr lang="en-US" sz="1400" dirty="0">
              <a:solidFill>
                <a:schemeClr val="accent6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3000" y="2819400"/>
            <a:ext cx="16764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000" b="1" dirty="0" smtClean="0">
                <a:solidFill>
                  <a:srgbClr val="002060"/>
                </a:solidFill>
                <a:latin typeface="Garamond" pitchFamily="18" charset="0"/>
              </a:rPr>
              <a:t>Megan Titus</a:t>
            </a:r>
            <a:endParaRPr lang="en-US" sz="2000" b="1" i="1" dirty="0" smtClean="0">
              <a:latin typeface="Garamond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3000" y="2514600"/>
            <a:ext cx="134786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000" i="1" dirty="0" smtClean="0">
                <a:solidFill>
                  <a:srgbClr val="595959"/>
                </a:solidFill>
                <a:latin typeface="Garamond" pitchFamily="18" charset="0"/>
              </a:rPr>
              <a:t>English</a:t>
            </a:r>
            <a:r>
              <a:rPr lang="en-US" i="1" dirty="0" smtClean="0">
                <a:solidFill>
                  <a:srgbClr val="595959"/>
                </a:solidFill>
                <a:latin typeface="Garamond" pitchFamily="18" charset="0"/>
              </a:rPr>
              <a:t> Dept.</a:t>
            </a:r>
            <a:endParaRPr lang="en-US" sz="800" i="1" dirty="0" smtClean="0">
              <a:solidFill>
                <a:srgbClr val="595959"/>
              </a:solidFill>
              <a:latin typeface="Garamond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53000" y="3200400"/>
            <a:ext cx="1981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000" i="1" dirty="0" smtClean="0">
                <a:solidFill>
                  <a:srgbClr val="595959"/>
                </a:solidFill>
                <a:latin typeface="Garamond" pitchFamily="18" charset="0"/>
              </a:rPr>
              <a:t>Psychology</a:t>
            </a:r>
            <a:r>
              <a:rPr lang="en-US" i="1" dirty="0" smtClean="0">
                <a:solidFill>
                  <a:srgbClr val="595959"/>
                </a:solidFill>
                <a:latin typeface="Garamond" pitchFamily="18" charset="0"/>
              </a:rPr>
              <a:t> </a:t>
            </a:r>
            <a:r>
              <a:rPr lang="en-US" sz="2000" i="1" dirty="0" smtClean="0">
                <a:solidFill>
                  <a:srgbClr val="595959"/>
                </a:solidFill>
                <a:latin typeface="Garamond" pitchFamily="18" charset="0"/>
              </a:rPr>
              <a:t>Dept</a:t>
            </a:r>
            <a:r>
              <a:rPr lang="en-US" i="1" dirty="0" smtClean="0">
                <a:latin typeface="Garamond" pitchFamily="18" charset="0"/>
              </a:rPr>
              <a:t>.</a:t>
            </a:r>
            <a:endParaRPr lang="en-US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000" b="1" dirty="0" smtClean="0">
                <a:solidFill>
                  <a:srgbClr val="002060"/>
                </a:solidFill>
                <a:latin typeface="Garamond" pitchFamily="18" charset="0"/>
              </a:rPr>
              <a:t>Michel</a:t>
            </a:r>
            <a:r>
              <a:rPr lang="en-US" b="1" dirty="0" smtClean="0">
                <a:solidFill>
                  <a:srgbClr val="002060"/>
                </a:solidFill>
                <a:latin typeface="Garamond" pitchFamily="18" charset="0"/>
              </a:rPr>
              <a:t> Carlin</a:t>
            </a:r>
          </a:p>
        </p:txBody>
      </p:sp>
    </p:spTree>
    <p:extLst>
      <p:ext uri="{BB962C8B-B14F-4D97-AF65-F5344CB8AC3E}">
        <p14:creationId xmlns:p14="http://schemas.microsoft.com/office/powerpoint/2010/main" val="361875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8382000" cy="990600"/>
          </a:xfrm>
        </p:spPr>
        <p:txBody>
          <a:bodyPr>
            <a:normAutofit/>
          </a:bodyPr>
          <a:lstStyle/>
          <a:p>
            <a:r>
              <a:rPr lang="en-US" sz="2900" dirty="0" smtClean="0">
                <a:solidFill>
                  <a:srgbClr val="215D77"/>
                </a:solidFill>
              </a:rPr>
              <a:t>Other Groups for Instruction </a:t>
            </a:r>
            <a:br>
              <a:rPr lang="en-US" sz="2900" dirty="0" smtClean="0">
                <a:solidFill>
                  <a:srgbClr val="215D77"/>
                </a:solidFill>
              </a:rPr>
            </a:br>
            <a:r>
              <a:rPr lang="en-US" sz="2900" dirty="0" smtClean="0">
                <a:solidFill>
                  <a:srgbClr val="215D77"/>
                </a:solidFill>
              </a:rPr>
              <a:t>and Assessment</a:t>
            </a:r>
            <a:endParaRPr lang="en-US" sz="2900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05000"/>
            <a:ext cx="8153400" cy="4495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1800" b="1" dirty="0" smtClean="0">
                <a:solidFill>
                  <a:srgbClr val="AD0000"/>
                </a:solidFill>
              </a:rPr>
              <a:t>4.    </a:t>
            </a:r>
            <a:r>
              <a:rPr lang="en-US" b="1" dirty="0" smtClean="0">
                <a:solidFill>
                  <a:srgbClr val="184B5B"/>
                </a:solidFill>
              </a:rPr>
              <a:t>BHP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– took only the pretest. </a:t>
            </a:r>
          </a:p>
          <a:p>
            <a:pPr marL="514350" indent="-514350">
              <a:buAutoNum type="arabicPeriod" startAt="5"/>
            </a:pPr>
            <a:r>
              <a:rPr lang="en-US" b="1" dirty="0" smtClean="0">
                <a:solidFill>
                  <a:srgbClr val="184B5B"/>
                </a:solidFill>
              </a:rPr>
              <a:t>Pretest only </a:t>
            </a:r>
            <a:r>
              <a:rPr lang="en-US" dirty="0" smtClean="0"/>
              <a:t>– did not attend a follow-up session.</a:t>
            </a:r>
          </a:p>
          <a:p>
            <a:pPr marL="514350" indent="-514350">
              <a:buAutoNum type="arabicPeriod" startAt="5"/>
            </a:pPr>
            <a:r>
              <a:rPr lang="en-US" b="1" dirty="0" smtClean="0">
                <a:solidFill>
                  <a:srgbClr val="184B5B"/>
                </a:solidFill>
              </a:rPr>
              <a:t>Control group </a:t>
            </a:r>
            <a:r>
              <a:rPr lang="en-US" dirty="0" smtClean="0"/>
              <a:t>– took pre- and posttests but did not receive extra reinforcement.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54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467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215D77"/>
                </a:solidFill>
              </a:rPr>
              <a:t>Sample Sizes (N)</a:t>
            </a:r>
            <a:endParaRPr lang="en-US" dirty="0">
              <a:solidFill>
                <a:srgbClr val="215D77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66810251"/>
              </p:ext>
            </p:extLst>
          </p:nvPr>
        </p:nvGraphicFramePr>
        <p:xfrm>
          <a:off x="609600" y="1331780"/>
          <a:ext cx="7391400" cy="4304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850"/>
                <a:gridCol w="1847850"/>
                <a:gridCol w="1847850"/>
                <a:gridCol w="1847850"/>
              </a:tblGrid>
              <a:tr h="6494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Helvetica"/>
                          <a:cs typeface="Helvetica"/>
                        </a:rPr>
                        <a:t>Group</a:t>
                      </a:r>
                      <a:endParaRPr lang="en-US" sz="20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Helvetica"/>
                          <a:cs typeface="Helvetica"/>
                        </a:rPr>
                        <a:t>Pretest</a:t>
                      </a:r>
                      <a:endParaRPr lang="en-US" sz="20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Helvetica"/>
                          <a:cs typeface="Helvetica"/>
                        </a:rPr>
                        <a:t>Posttest</a:t>
                      </a:r>
                      <a:endParaRPr lang="en-US" sz="20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Helvetica"/>
                          <a:cs typeface="Helvetica"/>
                        </a:rPr>
                        <a:t>Pre-post</a:t>
                      </a:r>
                      <a:r>
                        <a:rPr lang="en-US" sz="2000" baseline="0" dirty="0" smtClean="0">
                          <a:latin typeface="Helvetica"/>
                          <a:cs typeface="Helvetica"/>
                        </a:rPr>
                        <a:t> Matching</a:t>
                      </a:r>
                      <a:endParaRPr lang="en-US" sz="20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46334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Helvetica"/>
                          <a:cs typeface="Helvetica"/>
                        </a:rPr>
                        <a:t>Preview</a:t>
                      </a:r>
                      <a:endParaRPr lang="en-US" sz="20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39</a:t>
                      </a:r>
                      <a:endParaRPr lang="en-US" sz="2400" dirty="0"/>
                    </a:p>
                  </a:txBody>
                  <a:tcPr/>
                </a:tc>
              </a:tr>
              <a:tr h="46334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Helvetica"/>
                          <a:cs typeface="Helvetica"/>
                        </a:rPr>
                        <a:t>Active Learn</a:t>
                      </a:r>
                      <a:endParaRPr lang="en-US" sz="20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36</a:t>
                      </a:r>
                      <a:endParaRPr lang="en-US" sz="2400" dirty="0"/>
                    </a:p>
                  </a:txBody>
                  <a:tcPr/>
                </a:tc>
              </a:tr>
              <a:tr h="81976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Helvetica"/>
                          <a:cs typeface="Helvetica"/>
                        </a:rPr>
                        <a:t>Multi-session</a:t>
                      </a:r>
                      <a:endParaRPr lang="en-US" sz="20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35 (A)</a:t>
                      </a:r>
                    </a:p>
                    <a:p>
                      <a:pPr algn="ctr"/>
                      <a:r>
                        <a:rPr lang="en-US" sz="2400" dirty="0" smtClean="0"/>
                        <a:t>0 (B)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34 (A)</a:t>
                      </a:r>
                    </a:p>
                    <a:p>
                      <a:pPr algn="ctr"/>
                      <a:r>
                        <a:rPr lang="en-US" sz="2400" dirty="0" smtClean="0"/>
                        <a:t>16 (B)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26 (A)</a:t>
                      </a:r>
                    </a:p>
                    <a:p>
                      <a:pPr algn="ctr"/>
                      <a:r>
                        <a:rPr lang="en-US" sz="2400" dirty="0" smtClean="0"/>
                        <a:t>0 (B)</a:t>
                      </a:r>
                      <a:endParaRPr lang="en-US" sz="2400" dirty="0"/>
                    </a:p>
                  </a:txBody>
                  <a:tcPr/>
                </a:tc>
              </a:tr>
              <a:tr h="46334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Helvetica"/>
                          <a:cs typeface="Helvetica"/>
                        </a:rPr>
                        <a:t>Pretest only</a:t>
                      </a:r>
                      <a:endParaRPr lang="en-US" sz="20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46334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Helvetica"/>
                          <a:cs typeface="Helvetica"/>
                        </a:rPr>
                        <a:t>BHP</a:t>
                      </a:r>
                      <a:endParaRPr lang="en-US" sz="20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46334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Helvetica"/>
                          <a:cs typeface="Helvetica"/>
                        </a:rPr>
                        <a:t>Control</a:t>
                      </a:r>
                      <a:endParaRPr lang="en-US" sz="20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  <a:tr h="46334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Helvetica"/>
                          <a:cs typeface="Helvetica"/>
                        </a:rPr>
                        <a:t>Total</a:t>
                      </a:r>
                      <a:endParaRPr lang="en-US" sz="2000" b="1" dirty="0">
                        <a:latin typeface="Helvetica"/>
                        <a:cs typeface="Helvetica"/>
                      </a:endParaRPr>
                    </a:p>
                  </a:txBody>
                  <a:tcPr>
                    <a:solidFill>
                      <a:srgbClr val="FAFD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326</a:t>
                      </a:r>
                      <a:endParaRPr lang="en-US" sz="2400" dirty="0"/>
                    </a:p>
                  </a:txBody>
                  <a:tcPr>
                    <a:solidFill>
                      <a:srgbClr val="FAFD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153</a:t>
                      </a:r>
                      <a:endParaRPr lang="en-US" sz="2400" dirty="0"/>
                    </a:p>
                  </a:txBody>
                  <a:tcPr>
                    <a:solidFill>
                      <a:srgbClr val="FAFD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111</a:t>
                      </a:r>
                      <a:endParaRPr lang="en-US" sz="2400" dirty="0"/>
                    </a:p>
                  </a:txBody>
                  <a:tcPr>
                    <a:solidFill>
                      <a:srgbClr val="FAFD7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9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7467600" cy="1143000"/>
          </a:xfrm>
        </p:spPr>
        <p:txBody>
          <a:bodyPr>
            <a:normAutofit/>
          </a:bodyPr>
          <a:lstStyle/>
          <a:p>
            <a:r>
              <a:rPr lang="en-US" sz="2900" dirty="0" smtClean="0">
                <a:solidFill>
                  <a:srgbClr val="215D77"/>
                </a:solidFill>
              </a:rPr>
              <a:t>Preview Group – </a:t>
            </a:r>
            <a:br>
              <a:rPr lang="en-US" sz="2900" dirty="0" smtClean="0">
                <a:solidFill>
                  <a:srgbClr val="215D77"/>
                </a:solidFill>
              </a:rPr>
            </a:br>
            <a:r>
              <a:rPr lang="en-US" sz="2900" dirty="0" smtClean="0">
                <a:solidFill>
                  <a:srgbClr val="215D77"/>
                </a:solidFill>
              </a:rPr>
              <a:t>Teaching Method Instructor 1</a:t>
            </a:r>
            <a:endParaRPr lang="en-US" sz="2900" dirty="0">
              <a:solidFill>
                <a:srgbClr val="215D77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dirty="0">
                <a:solidFill>
                  <a:srgbClr val="215D77"/>
                </a:solidFill>
              </a:rPr>
              <a:t>First Session:</a:t>
            </a:r>
          </a:p>
          <a:p>
            <a:pPr lvl="1"/>
            <a:r>
              <a:rPr lang="en-US" dirty="0"/>
              <a:t>Assigned </a:t>
            </a:r>
            <a:r>
              <a:rPr lang="en-US" dirty="0">
                <a:hlinkClick r:id="rId3"/>
              </a:rPr>
              <a:t>Research </a:t>
            </a:r>
            <a:r>
              <a:rPr lang="en-US" dirty="0" smtClean="0">
                <a:hlinkClick r:id="rId3"/>
              </a:rPr>
              <a:t>Guide</a:t>
            </a:r>
            <a:r>
              <a:rPr lang="en-US" dirty="0" smtClean="0"/>
              <a:t> prior </a:t>
            </a:r>
            <a:r>
              <a:rPr lang="en-US" dirty="0"/>
              <a:t>to the first session on (</a:t>
            </a:r>
            <a:r>
              <a:rPr lang="en-US" dirty="0" smtClean="0"/>
              <a:t>pretest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Quiz after first session</a:t>
            </a:r>
          </a:p>
          <a:p>
            <a:pPr lvl="1"/>
            <a:r>
              <a:rPr lang="en-US" dirty="0"/>
              <a:t>Research Proposal due after first session</a:t>
            </a:r>
          </a:p>
          <a:p>
            <a:pPr>
              <a:buFont typeface="Wingdings" charset="2"/>
              <a:buChar char="§"/>
            </a:pPr>
            <a:r>
              <a:rPr lang="en-US" dirty="0">
                <a:solidFill>
                  <a:srgbClr val="215D77"/>
                </a:solidFill>
              </a:rPr>
              <a:t>Second Session: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Assigned Research Guide prior to the second session (different topic) (</a:t>
            </a:r>
            <a:r>
              <a:rPr lang="en-US" dirty="0" smtClean="0">
                <a:solidFill>
                  <a:srgbClr val="000000"/>
                </a:solidFill>
              </a:rPr>
              <a:t>posttest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Proposal and Annotated Bibliography due after second session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09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46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215D77"/>
                </a:solidFill>
              </a:rPr>
              <a:t>First Session: Quiz Questions</a:t>
            </a:r>
            <a:endParaRPr lang="en-US" dirty="0">
              <a:solidFill>
                <a:srgbClr val="215D7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487375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Clr>
                <a:schemeClr val="accent6"/>
              </a:buClr>
              <a:buFont typeface="+mj-lt"/>
              <a:buAutoNum type="arabicPeriod"/>
            </a:pPr>
            <a:r>
              <a:rPr lang="en-US" dirty="0" smtClean="0"/>
              <a:t>If you are looking for articles on women in femininity, why might you use the term “</a:t>
            </a:r>
            <a:r>
              <a:rPr lang="en-US" dirty="0" err="1" smtClean="0"/>
              <a:t>femini</a:t>
            </a:r>
            <a:r>
              <a:rPr lang="en-US" dirty="0" smtClean="0"/>
              <a:t>*” as your search term?</a:t>
            </a:r>
          </a:p>
          <a:p>
            <a:pPr marL="514350" indent="-514350">
              <a:buClr>
                <a:schemeClr val="accent6"/>
              </a:buClr>
              <a:buFont typeface="+mj-lt"/>
              <a:buAutoNum type="arabicPeriod"/>
            </a:pPr>
            <a:r>
              <a:rPr lang="en-US" dirty="0" smtClean="0"/>
              <a:t>On the Rider Library homepage, what will each of the following links help you find?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Online Catalog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Databases and Indexes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Journal Holdings</a:t>
            </a:r>
          </a:p>
          <a:p>
            <a:pPr marL="514350" indent="-514350">
              <a:buClr>
                <a:schemeClr val="accent6"/>
              </a:buClr>
              <a:buAutoNum type="arabicPeriod"/>
            </a:pPr>
            <a:r>
              <a:rPr lang="en-US" dirty="0" smtClean="0"/>
              <a:t>What is a working bibliography, and why is it </a:t>
            </a:r>
          </a:p>
          <a:p>
            <a:pPr marL="514350" indent="-514350">
              <a:buNone/>
            </a:pPr>
            <a:r>
              <a:rPr lang="en-US" dirty="0" smtClean="0"/>
              <a:t>        important to use when writing a research essay?</a:t>
            </a:r>
          </a:p>
          <a:p>
            <a:pPr marL="514350" indent="-514350">
              <a:buNone/>
            </a:pPr>
            <a:r>
              <a:rPr lang="en-US" sz="1730" dirty="0" smtClean="0">
                <a:solidFill>
                  <a:srgbClr val="215D77"/>
                </a:solidFill>
              </a:rPr>
              <a:t>4.</a:t>
            </a:r>
            <a:r>
              <a:rPr lang="en-US" dirty="0" smtClean="0"/>
              <a:t>	If my topic is “definition of ‘man,’” what might be </a:t>
            </a:r>
          </a:p>
          <a:p>
            <a:pPr marL="514350" indent="-514350">
              <a:buNone/>
            </a:pPr>
            <a:r>
              <a:rPr lang="en-US" dirty="0" smtClean="0"/>
              <a:t>	an example of a research question I could use to </a:t>
            </a:r>
          </a:p>
          <a:p>
            <a:pPr marL="514350" indent="-514350">
              <a:buNone/>
            </a:pPr>
            <a:r>
              <a:rPr lang="en-US" dirty="0" smtClean="0"/>
              <a:t>	explore my topic further?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0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15D77"/>
                </a:solidFill>
              </a:rPr>
              <a:t>Results of the Quiz (17 students)</a:t>
            </a:r>
            <a:endParaRPr lang="en-US" dirty="0">
              <a:solidFill>
                <a:srgbClr val="215D7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15 got Question 1 correct (88%)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12 got Question 2a correct (70%)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12 got Question 2b correct (70%)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5 got Question 2c correct (29%) 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(8 got ½ credit; 4 got no credit)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15 got Question 3 correct (88%)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15 got Question 4 correct (88%)</a:t>
            </a:r>
          </a:p>
          <a:p>
            <a:pPr>
              <a:buFont typeface="Wingdings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20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467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15D77"/>
                </a:solidFill>
              </a:rPr>
              <a:t>Second Session: </a:t>
            </a:r>
            <a:br>
              <a:rPr lang="en-US" dirty="0" smtClean="0">
                <a:solidFill>
                  <a:srgbClr val="215D77"/>
                </a:solidFill>
              </a:rPr>
            </a:br>
            <a:r>
              <a:rPr lang="en-US" dirty="0" smtClean="0">
                <a:solidFill>
                  <a:srgbClr val="215D77"/>
                </a:solidFill>
              </a:rPr>
              <a:t>Goals of the Assignment</a:t>
            </a:r>
            <a:endParaRPr lang="en-US" dirty="0">
              <a:solidFill>
                <a:srgbClr val="215D7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873752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sz="2200" dirty="0" smtClean="0"/>
              <a:t>Annotated Bibliography: help students prepare for the Exploratory Essay by finding and evaluating sources</a:t>
            </a:r>
          </a:p>
          <a:p>
            <a:pPr>
              <a:buFont typeface="Wingdings" charset="2"/>
              <a:buChar char="§"/>
            </a:pPr>
            <a:r>
              <a:rPr lang="en-US" sz="2200" dirty="0" smtClean="0"/>
              <a:t>Exploratory Essay (Essay 3 of 4)</a:t>
            </a:r>
          </a:p>
          <a:p>
            <a:pPr lvl="1"/>
            <a:r>
              <a:rPr lang="en-US" dirty="0" smtClean="0"/>
              <a:t>Help students begin to make more in-depth connections between their research and their own ideas</a:t>
            </a:r>
          </a:p>
          <a:p>
            <a:pPr lvl="1"/>
            <a:r>
              <a:rPr lang="en-US" dirty="0" smtClean="0"/>
              <a:t>Examine topic from a variety of perspectives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Arrive</a:t>
            </a:r>
            <a:r>
              <a:rPr lang="en-US" dirty="0" smtClean="0"/>
              <a:t> at a thesis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Points awarded for critical analysis of research and discussion of how research informs thinking on a topic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75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15D77"/>
                </a:solidFill>
              </a:rPr>
              <a:t>Essay 3 Results</a:t>
            </a:r>
            <a:endParaRPr lang="en-US" dirty="0">
              <a:solidFill>
                <a:srgbClr val="215D7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Average grade: 89.7%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Average grade of:</a:t>
            </a:r>
          </a:p>
          <a:p>
            <a:pPr lvl="1"/>
            <a:r>
              <a:rPr lang="en-US" dirty="0" smtClean="0"/>
              <a:t>Essay 1: 87.2%</a:t>
            </a:r>
          </a:p>
          <a:p>
            <a:pPr lvl="1"/>
            <a:r>
              <a:rPr lang="en-US" dirty="0" smtClean="0"/>
              <a:t>Essay 2: 88%</a:t>
            </a:r>
          </a:p>
          <a:p>
            <a:pPr lvl="1"/>
            <a:r>
              <a:rPr lang="en-US" dirty="0" smtClean="0"/>
              <a:t>Essay 4: 89.4%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84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rgbClr val="215D77"/>
                </a:solidFill>
              </a:rPr>
              <a:t>Students’ Thoughts on the Exploratory Essay</a:t>
            </a:r>
            <a:endParaRPr lang="en-US" dirty="0">
              <a:solidFill>
                <a:srgbClr val="215D7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873752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§"/>
            </a:pPr>
            <a:r>
              <a:rPr lang="en-US" sz="2100" dirty="0" smtClean="0"/>
              <a:t>“My writing technique definitely changed significantly after Essay 3, the hypothesis-driven essay.”</a:t>
            </a:r>
          </a:p>
          <a:p>
            <a:pPr>
              <a:buFont typeface="Wingdings" charset="2"/>
              <a:buChar char="§"/>
            </a:pPr>
            <a:r>
              <a:rPr lang="en-US" sz="2100" dirty="0" smtClean="0">
                <a:solidFill>
                  <a:srgbClr val="AD0000"/>
                </a:solidFill>
              </a:rPr>
              <a:t>“As a result of this different style paper, I am now a better researcher because I learned to break down and analyze my sources as well as their credibility and importance.”</a:t>
            </a:r>
          </a:p>
          <a:p>
            <a:pPr>
              <a:buFont typeface="Wingdings" charset="2"/>
              <a:buChar char="§"/>
            </a:pPr>
            <a:r>
              <a:rPr lang="en-US" sz="2100" dirty="0" smtClean="0"/>
              <a:t>“I now understand that researching the sources is just as important as researching the topic. Using data that is inaccurate, skewed, or distorted to a particular perspective for biased reasons can lead to inappropriate conclusions.  The annotated bibliography exercise in particular helped me to realize that a thorough analysis of the source actually leads to ideas that can be incorporated into the essay as substantiation of the thesis.” 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01111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215D77"/>
                </a:solidFill>
              </a:rPr>
              <a:t>Preview Group – </a:t>
            </a:r>
            <a:br>
              <a:rPr lang="en-US" dirty="0" smtClean="0">
                <a:solidFill>
                  <a:srgbClr val="215D77"/>
                </a:solidFill>
              </a:rPr>
            </a:br>
            <a:r>
              <a:rPr lang="en-US" dirty="0" smtClean="0">
                <a:solidFill>
                  <a:srgbClr val="215D77"/>
                </a:solidFill>
              </a:rPr>
              <a:t>Teaching Method Instructor 2</a:t>
            </a:r>
            <a:endParaRPr lang="en-US" dirty="0">
              <a:solidFill>
                <a:srgbClr val="215D77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dirty="0">
                <a:solidFill>
                  <a:srgbClr val="215D77"/>
                </a:solidFill>
              </a:rPr>
              <a:t>First Session:</a:t>
            </a:r>
          </a:p>
          <a:p>
            <a:pPr lvl="1"/>
            <a:r>
              <a:rPr lang="en-US" dirty="0"/>
              <a:t>Assigned Research Guide </a:t>
            </a:r>
            <a:r>
              <a:rPr lang="en-US" dirty="0" smtClean="0"/>
              <a:t>three weeks prior </a:t>
            </a:r>
            <a:r>
              <a:rPr lang="en-US" dirty="0"/>
              <a:t>to the first session </a:t>
            </a:r>
            <a:r>
              <a:rPr lang="en-US" dirty="0" smtClean="0"/>
              <a:t>(pretest)</a:t>
            </a:r>
          </a:p>
          <a:p>
            <a:pPr lvl="2"/>
            <a:r>
              <a:rPr lang="en-US" dirty="0" smtClean="0"/>
              <a:t>Reviewed in class; in class exercises assigned</a:t>
            </a:r>
            <a:endParaRPr lang="en-US" dirty="0"/>
          </a:p>
          <a:p>
            <a:pPr lvl="1"/>
            <a:r>
              <a:rPr lang="en-US" dirty="0"/>
              <a:t>Quiz </a:t>
            </a:r>
            <a:r>
              <a:rPr lang="en-US" dirty="0" smtClean="0"/>
              <a:t>given week before </a:t>
            </a:r>
            <a:r>
              <a:rPr lang="en-US" dirty="0"/>
              <a:t>first session</a:t>
            </a:r>
          </a:p>
          <a:p>
            <a:pPr lvl="1"/>
            <a:r>
              <a:rPr lang="en-US" dirty="0" smtClean="0"/>
              <a:t>Topic proposal and working bibliography due three days after </a:t>
            </a:r>
            <a:r>
              <a:rPr lang="en-US" dirty="0"/>
              <a:t>first session</a:t>
            </a:r>
          </a:p>
          <a:p>
            <a:pPr>
              <a:buFont typeface="Wingdings" charset="2"/>
              <a:buChar char="§"/>
            </a:pPr>
            <a:r>
              <a:rPr lang="en-US" dirty="0">
                <a:solidFill>
                  <a:srgbClr val="215D77"/>
                </a:solidFill>
              </a:rPr>
              <a:t>Second Session:</a:t>
            </a:r>
          </a:p>
          <a:p>
            <a:pPr lvl="1"/>
            <a:r>
              <a:rPr lang="en-US" dirty="0" smtClean="0"/>
              <a:t>Posttest and hands-on (a month later)</a:t>
            </a:r>
            <a:endParaRPr lang="en-US" dirty="0"/>
          </a:p>
          <a:p>
            <a:pPr lvl="1"/>
            <a:r>
              <a:rPr lang="en-US" dirty="0" smtClean="0"/>
              <a:t>Final paper due one week later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3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215D77"/>
                </a:solidFill>
              </a:rPr>
              <a:t>Preview Group – </a:t>
            </a:r>
            <a:br>
              <a:rPr lang="en-US" dirty="0" smtClean="0">
                <a:solidFill>
                  <a:srgbClr val="215D77"/>
                </a:solidFill>
              </a:rPr>
            </a:br>
            <a:r>
              <a:rPr lang="en-US" dirty="0" smtClean="0">
                <a:solidFill>
                  <a:srgbClr val="215D77"/>
                </a:solidFill>
              </a:rPr>
              <a:t>Instructor 2: Results</a:t>
            </a:r>
            <a:endParaRPr lang="en-US" dirty="0">
              <a:solidFill>
                <a:srgbClr val="215D7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153400" cy="4953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§"/>
            </a:pPr>
            <a:r>
              <a:rPr lang="en-US" sz="2800" b="1" dirty="0">
                <a:solidFill>
                  <a:srgbClr val="215D77"/>
                </a:solidFill>
              </a:rPr>
              <a:t>Quiz: (38 students)</a:t>
            </a:r>
          </a:p>
          <a:p>
            <a:pPr lvl="1">
              <a:buFont typeface="Arial" pitchFamily="34" charset="0"/>
              <a:buChar char="•"/>
            </a:pPr>
            <a:r>
              <a:rPr lang="en-US" sz="2378" b="1" dirty="0" smtClean="0"/>
              <a:t>9 </a:t>
            </a:r>
            <a:r>
              <a:rPr lang="en-US" sz="2378" b="1" dirty="0"/>
              <a:t>earned a perfect score of 10 </a:t>
            </a:r>
            <a:r>
              <a:rPr lang="en-US" sz="2378" b="1" dirty="0">
                <a:solidFill>
                  <a:srgbClr val="AD0000"/>
                </a:solidFill>
              </a:rPr>
              <a:t>(24%)</a:t>
            </a:r>
          </a:p>
          <a:p>
            <a:pPr lvl="1">
              <a:buFont typeface="Arial" pitchFamily="34" charset="0"/>
              <a:buChar char="•"/>
            </a:pPr>
            <a:r>
              <a:rPr lang="en-US" sz="2378" dirty="0"/>
              <a:t>8 earned a score of 9 </a:t>
            </a:r>
            <a:r>
              <a:rPr lang="en-US" sz="2378" dirty="0">
                <a:solidFill>
                  <a:srgbClr val="AD0000"/>
                </a:solidFill>
              </a:rPr>
              <a:t>(21%)</a:t>
            </a:r>
          </a:p>
          <a:p>
            <a:pPr lvl="1">
              <a:buFont typeface="Arial" pitchFamily="34" charset="0"/>
              <a:buChar char="•"/>
            </a:pPr>
            <a:r>
              <a:rPr lang="en-US" sz="2378" dirty="0"/>
              <a:t>7 earned a score of 8 </a:t>
            </a:r>
            <a:r>
              <a:rPr lang="en-US" sz="2378" dirty="0">
                <a:solidFill>
                  <a:srgbClr val="AD0000"/>
                </a:solidFill>
              </a:rPr>
              <a:t>(18%)</a:t>
            </a:r>
          </a:p>
          <a:p>
            <a:pPr lvl="1">
              <a:buFont typeface="Arial" pitchFamily="34" charset="0"/>
              <a:buChar char="•"/>
            </a:pPr>
            <a:r>
              <a:rPr lang="en-US" sz="2378" dirty="0"/>
              <a:t>6 earned a score of 7 </a:t>
            </a:r>
            <a:r>
              <a:rPr lang="en-US" sz="2378" dirty="0">
                <a:solidFill>
                  <a:srgbClr val="AD0000"/>
                </a:solidFill>
              </a:rPr>
              <a:t>(16</a:t>
            </a:r>
            <a:r>
              <a:rPr lang="en-US" sz="2378" dirty="0" smtClean="0">
                <a:solidFill>
                  <a:srgbClr val="AD0000"/>
                </a:solidFill>
              </a:rPr>
              <a:t>%)</a:t>
            </a:r>
          </a:p>
          <a:p>
            <a:pPr lvl="1">
              <a:buFont typeface="Arial"/>
              <a:buChar char="•"/>
            </a:pPr>
            <a:r>
              <a:rPr lang="en-US" sz="2378" dirty="0"/>
              <a:t>8 did not take the quiz at all</a:t>
            </a:r>
            <a:r>
              <a:rPr lang="en-US" sz="2378" dirty="0" smtClean="0"/>
              <a:t> </a:t>
            </a:r>
            <a:r>
              <a:rPr lang="en-US" sz="2378" dirty="0" smtClean="0">
                <a:solidFill>
                  <a:srgbClr val="AD0000"/>
                </a:solidFill>
              </a:rPr>
              <a:t>(</a:t>
            </a:r>
            <a:r>
              <a:rPr lang="en-US" sz="2378" dirty="0">
                <a:solidFill>
                  <a:srgbClr val="AD0000"/>
                </a:solidFill>
              </a:rPr>
              <a:t>21%)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Wingdings" charset="2"/>
              <a:buChar char="§"/>
            </a:pPr>
            <a:r>
              <a:rPr lang="en-US" sz="2800" dirty="0"/>
              <a:t>Working bibliography to first draft: </a:t>
            </a:r>
          </a:p>
          <a:p>
            <a:pPr lvl="1">
              <a:buFont typeface="Arial" pitchFamily="34" charset="0"/>
              <a:buChar char="•"/>
            </a:pPr>
            <a:r>
              <a:rPr lang="en-US" sz="2378" b="1" dirty="0">
                <a:solidFill>
                  <a:srgbClr val="AD0000"/>
                </a:solidFill>
              </a:rPr>
              <a:t>Students reverted to web sources</a:t>
            </a:r>
          </a:p>
          <a:p>
            <a:pPr lvl="1">
              <a:buFont typeface="Arial" pitchFamily="34" charset="0"/>
              <a:buChar char="•"/>
            </a:pPr>
            <a:endParaRPr lang="en-US" dirty="0">
              <a:solidFill>
                <a:schemeClr val="accent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/>
              <a:t>Final </a:t>
            </a:r>
            <a:r>
              <a:rPr lang="en-US" sz="2800" dirty="0" smtClean="0"/>
              <a:t>Papers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Students did not heed instructor feedback to revise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Hard to break student attitudes and research habits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endParaRPr lang="en-US" sz="1600" dirty="0"/>
          </a:p>
          <a:p>
            <a:pPr>
              <a:buFont typeface="Arial" pitchFamily="34" charset="0"/>
              <a:buChar char="•"/>
            </a:pPr>
            <a:endParaRPr lang="en-US" sz="2800" b="1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95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3276600" cy="1325562"/>
          </a:xfrm>
        </p:spPr>
        <p:txBody>
          <a:bodyPr/>
          <a:lstStyle/>
          <a:p>
            <a:r>
              <a:rPr lang="en-US" dirty="0" smtClean="0">
                <a:solidFill>
                  <a:srgbClr val="145779"/>
                </a:solidFill>
              </a:rPr>
              <a:t>Overview</a:t>
            </a:r>
            <a:endParaRPr lang="en-US" dirty="0">
              <a:solidFill>
                <a:srgbClr val="14577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534400" cy="4648200"/>
          </a:xfrm>
        </p:spPr>
        <p:txBody>
          <a:bodyPr>
            <a:noAutofit/>
          </a:bodyPr>
          <a:lstStyle/>
          <a:p>
            <a:pPr>
              <a:buClr>
                <a:srgbClr val="AD0000"/>
              </a:buClr>
              <a:buFont typeface="Wingdings" charset="2"/>
              <a:buChar char="§"/>
            </a:pPr>
            <a:r>
              <a:rPr lang="en-US" sz="2700" dirty="0" smtClean="0">
                <a:cs typeface="Garamond"/>
              </a:rPr>
              <a:t>How did Rider U. </a:t>
            </a:r>
            <a:r>
              <a:rPr lang="en-US" sz="2700" dirty="0">
                <a:cs typeface="Garamond"/>
              </a:rPr>
              <a:t>L</a:t>
            </a:r>
            <a:r>
              <a:rPr lang="en-US" sz="2700" dirty="0" smtClean="0">
                <a:cs typeface="Garamond"/>
              </a:rPr>
              <a:t>ibrary engage faculty in instruction and assessment of student learning </a:t>
            </a:r>
            <a:br>
              <a:rPr lang="en-US" sz="2700" dirty="0" smtClean="0">
                <a:cs typeface="Garamond"/>
              </a:rPr>
            </a:br>
            <a:r>
              <a:rPr lang="en-US" sz="2700" dirty="0" smtClean="0">
                <a:cs typeface="Garamond"/>
              </a:rPr>
              <a:t>in information literacy (IL)?</a:t>
            </a:r>
          </a:p>
          <a:p>
            <a:pPr>
              <a:buClr>
                <a:srgbClr val="AD0000"/>
              </a:buClr>
              <a:buFont typeface="Wingdings" charset="2"/>
              <a:buChar char="§"/>
            </a:pPr>
            <a:r>
              <a:rPr lang="en-US" sz="2700" dirty="0" smtClean="0">
                <a:cs typeface="Garamond"/>
              </a:rPr>
              <a:t>IL learning objectives</a:t>
            </a:r>
          </a:p>
          <a:p>
            <a:pPr>
              <a:buClr>
                <a:srgbClr val="AD0000"/>
              </a:buClr>
              <a:buFont typeface="Wingdings" charset="2"/>
              <a:buChar char="§"/>
            </a:pPr>
            <a:r>
              <a:rPr lang="en-US" sz="2700" dirty="0" smtClean="0">
                <a:cs typeface="Garamond"/>
              </a:rPr>
              <a:t>Methodology for teaching and assessment</a:t>
            </a:r>
          </a:p>
          <a:p>
            <a:pPr>
              <a:buClr>
                <a:srgbClr val="AD0000"/>
              </a:buClr>
              <a:buFont typeface="Wingdings" charset="2"/>
              <a:buChar char="§"/>
            </a:pPr>
            <a:r>
              <a:rPr lang="en-US" sz="2700" dirty="0" smtClean="0">
                <a:cs typeface="Garamond"/>
              </a:rPr>
              <a:t>Experimental groups in Spring 2012</a:t>
            </a:r>
          </a:p>
          <a:p>
            <a:pPr>
              <a:buClr>
                <a:srgbClr val="AD0000"/>
              </a:buClr>
              <a:buFont typeface="Wingdings" charset="2"/>
              <a:buChar char="§"/>
            </a:pPr>
            <a:r>
              <a:rPr lang="en-US" sz="2700" dirty="0" smtClean="0">
                <a:cs typeface="Garamond"/>
              </a:rPr>
              <a:t>Findings </a:t>
            </a:r>
          </a:p>
          <a:p>
            <a:pPr>
              <a:buClr>
                <a:srgbClr val="AD0000"/>
              </a:buClr>
              <a:buFont typeface="Wingdings" charset="2"/>
              <a:buChar char="§"/>
            </a:pPr>
            <a:r>
              <a:rPr lang="en-US" sz="2700" dirty="0" smtClean="0">
                <a:cs typeface="Garamond"/>
              </a:rPr>
              <a:t>What did we learn?</a:t>
            </a:r>
          </a:p>
          <a:p>
            <a:pPr>
              <a:buClr>
                <a:srgbClr val="AD0000"/>
              </a:buClr>
              <a:buFont typeface="Wingdings" charset="2"/>
              <a:buChar char="§"/>
            </a:pPr>
            <a:r>
              <a:rPr lang="en-US" sz="2700" dirty="0" smtClean="0">
                <a:cs typeface="Garamond"/>
              </a:rPr>
              <a:t>Next steps</a:t>
            </a:r>
          </a:p>
          <a:p>
            <a:pPr>
              <a:buClr>
                <a:srgbClr val="AD0000"/>
              </a:buClr>
            </a:pPr>
            <a:endParaRPr lang="en-US" sz="2700" dirty="0" smtClean="0">
              <a:cs typeface="Garamond"/>
            </a:endParaRPr>
          </a:p>
          <a:p>
            <a:pPr>
              <a:buClr>
                <a:srgbClr val="AD0000"/>
              </a:buClr>
            </a:pPr>
            <a:endParaRPr lang="en-US" sz="2700" dirty="0" smtClean="0">
              <a:cs typeface="Garamond"/>
            </a:endParaRPr>
          </a:p>
          <a:p>
            <a:pPr>
              <a:buClr>
                <a:srgbClr val="AD0000"/>
              </a:buClr>
            </a:pPr>
            <a:endParaRPr lang="en-US" sz="2700" dirty="0"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03980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215D77"/>
                </a:solidFill>
              </a:rPr>
              <a:t>Did Pre-Exposure Help?</a:t>
            </a:r>
            <a:endParaRPr lang="en-US" dirty="0">
              <a:solidFill>
                <a:srgbClr val="215D7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dirty="0" smtClean="0"/>
              <a:t>Preview groups scored higher on pre- and posttests, but not statistically significant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Student engagement varied between instructors</a:t>
            </a:r>
          </a:p>
          <a:p>
            <a:pPr lvl="1"/>
            <a:r>
              <a:rPr lang="en-US" sz="2000" dirty="0" smtClean="0"/>
              <a:t>Familiarity with concepts helped</a:t>
            </a:r>
          </a:p>
          <a:p>
            <a:pPr lvl="1"/>
            <a:r>
              <a:rPr lang="en-US" sz="2000" dirty="0" smtClean="0"/>
              <a:t>Professor-class dynamic</a:t>
            </a:r>
          </a:p>
          <a:p>
            <a:pPr lvl="1"/>
            <a:r>
              <a:rPr lang="en-US" sz="2000" dirty="0" smtClean="0"/>
              <a:t>Topic choice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Preview/quizzes alone did not translate into a better final product</a:t>
            </a:r>
          </a:p>
          <a:p>
            <a:pPr lvl="1"/>
            <a:r>
              <a:rPr lang="en-US" sz="2000" dirty="0" smtClean="0"/>
              <a:t>Reflective and holistic component of assignment is key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36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15D77"/>
                </a:solidFill>
              </a:rPr>
              <a:t>Active Learning Group –</a:t>
            </a:r>
            <a:br>
              <a:rPr lang="en-US" dirty="0" smtClean="0">
                <a:solidFill>
                  <a:srgbClr val="215D77"/>
                </a:solidFill>
              </a:rPr>
            </a:br>
            <a:r>
              <a:rPr lang="en-US" dirty="0" smtClean="0">
                <a:solidFill>
                  <a:srgbClr val="215D77"/>
                </a:solidFill>
              </a:rPr>
              <a:t>Teaching Method</a:t>
            </a:r>
            <a:endParaRPr lang="en-US" dirty="0">
              <a:solidFill>
                <a:srgbClr val="215D7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76817794"/>
              </p:ext>
            </p:extLst>
          </p:nvPr>
        </p:nvGraphicFramePr>
        <p:xfrm>
          <a:off x="609600" y="1524000"/>
          <a:ext cx="8153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1439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305800" cy="9906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Garamond"/>
                <a:ea typeface="+mj-ea"/>
                <a:cs typeface="+mj-cs"/>
              </a:defRPr>
            </a:lvl1pPr>
          </a:lstStyle>
          <a:p>
            <a:r>
              <a:rPr lang="en-US" sz="2800" cap="small" dirty="0" smtClean="0">
                <a:solidFill>
                  <a:srgbClr val="215D77"/>
                </a:solidFill>
                <a:latin typeface="+mj-lt"/>
              </a:rPr>
              <a:t>Active Learning-Findings from </a:t>
            </a:r>
            <a:br>
              <a:rPr lang="en-US" sz="2800" cap="small" dirty="0" smtClean="0">
                <a:solidFill>
                  <a:srgbClr val="215D77"/>
                </a:solidFill>
                <a:latin typeface="+mj-lt"/>
              </a:rPr>
            </a:br>
            <a:r>
              <a:rPr lang="en-US" sz="2800" cap="small" dirty="0" smtClean="0">
                <a:solidFill>
                  <a:srgbClr val="215D77"/>
                </a:solidFill>
                <a:latin typeface="+mj-lt"/>
              </a:rPr>
              <a:t>Scored Rubric of Worksheets</a:t>
            </a:r>
            <a:endParaRPr lang="en-US" sz="2800" cap="small" dirty="0">
              <a:solidFill>
                <a:srgbClr val="215D77"/>
              </a:solidFill>
              <a:latin typeface="+mj-lt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7020418"/>
              </p:ext>
            </p:extLst>
          </p:nvPr>
        </p:nvGraphicFramePr>
        <p:xfrm>
          <a:off x="533400" y="1981200"/>
          <a:ext cx="7848600" cy="2286000"/>
        </p:xfrm>
        <a:graphic>
          <a:graphicData uri="http://schemas.openxmlformats.org/drawingml/2006/table">
            <a:tbl>
              <a:tblPr firstRow="1" firstCol="1" bandRow="1"/>
              <a:tblGrid>
                <a:gridCol w="2286000"/>
                <a:gridCol w="2525395"/>
                <a:gridCol w="3037205"/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  <a:ea typeface="Calibri"/>
                          <a:cs typeface="Helvetica"/>
                        </a:rPr>
                        <a:t>Score</a:t>
                      </a:r>
                      <a:endParaRPr lang="en-US" sz="2200" b="1" dirty="0">
                        <a:solidFill>
                          <a:srgbClr val="FFFFFF"/>
                        </a:solidFill>
                        <a:effectLst/>
                        <a:latin typeface="Helvetica"/>
                        <a:ea typeface="PMingLiU"/>
                        <a:cs typeface="Helvetic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Helvetica"/>
                          <a:ea typeface="Calibri"/>
                          <a:cs typeface="Helvetica"/>
                        </a:rPr>
                        <a:t>Group 1(N = 23)</a:t>
                      </a:r>
                      <a:endParaRPr lang="en-US" sz="2200" b="1" dirty="0">
                        <a:effectLst/>
                        <a:latin typeface="Helvetica"/>
                        <a:ea typeface="PMingLiU"/>
                        <a:cs typeface="Helvetic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Helvetica"/>
                          <a:ea typeface="Calibri"/>
                          <a:cs typeface="Helvetica"/>
                        </a:rPr>
                        <a:t>Group 2 (N = 20)</a:t>
                      </a:r>
                      <a:endParaRPr lang="en-US" sz="2200" b="1" dirty="0">
                        <a:effectLst/>
                        <a:latin typeface="Helvetica"/>
                        <a:ea typeface="PMingLiU"/>
                        <a:cs typeface="Helvetic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Helvetica"/>
                          <a:ea typeface="Calibri"/>
                          <a:cs typeface="Helvetica"/>
                        </a:rPr>
                        <a:t>Exemplary</a:t>
                      </a:r>
                      <a:endParaRPr lang="en-US" sz="2400" dirty="0">
                        <a:effectLst/>
                        <a:latin typeface="Helvetica"/>
                        <a:ea typeface="PMingLiU"/>
                        <a:cs typeface="Helvetic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65.2%</a:t>
                      </a:r>
                      <a:endParaRPr lang="en-US" sz="24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60%</a:t>
                      </a:r>
                      <a:endParaRPr lang="en-US" sz="24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Helvetica"/>
                          <a:ea typeface="Calibri"/>
                          <a:cs typeface="Helvetica"/>
                        </a:rPr>
                        <a:t>Competent</a:t>
                      </a:r>
                      <a:endParaRPr lang="en-US" sz="2400" dirty="0">
                        <a:effectLst/>
                        <a:latin typeface="Helvetica"/>
                        <a:ea typeface="PMingLiU"/>
                        <a:cs typeface="Helvetic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26.1%</a:t>
                      </a:r>
                      <a:endParaRPr lang="en-US" sz="24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25%</a:t>
                      </a:r>
                      <a:endParaRPr lang="en-US" sz="24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Helvetica"/>
                          <a:ea typeface="Calibri"/>
                          <a:cs typeface="Helvetica"/>
                        </a:rPr>
                        <a:t>Needs Work</a:t>
                      </a:r>
                      <a:endParaRPr lang="en-US" sz="2400" dirty="0">
                        <a:effectLst/>
                        <a:latin typeface="Helvetica"/>
                        <a:ea typeface="PMingLiU"/>
                        <a:cs typeface="Helvetic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8.7%</a:t>
                      </a:r>
                      <a:endParaRPr lang="en-US" sz="24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15%</a:t>
                      </a:r>
                      <a:endParaRPr lang="en-US" sz="24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20877" y="1371600"/>
            <a:ext cx="7239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Schoolbook"/>
                <a:ea typeface="PMingLiU" pitchFamily="18" charset="-120"/>
                <a:cs typeface="Century Schoolbook"/>
              </a:rPr>
              <a:t>Identifying Main Keywords</a:t>
            </a: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entury Schoolbook"/>
                <a:ea typeface="PMingLiU" pitchFamily="18" charset="-120"/>
                <a:cs typeface="Century Schoolbook"/>
              </a:rPr>
              <a:t>: </a:t>
            </a:r>
            <a:endParaRPr kumimoji="0" lang="en-US" sz="2400" i="1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Century Schoolbook"/>
              <a:cs typeface="Century Schoolbook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443799"/>
              </p:ext>
            </p:extLst>
          </p:nvPr>
        </p:nvGraphicFramePr>
        <p:xfrm>
          <a:off x="494071" y="4870704"/>
          <a:ext cx="7924800" cy="1647444"/>
        </p:xfrm>
        <a:graphic>
          <a:graphicData uri="http://schemas.openxmlformats.org/drawingml/2006/table">
            <a:tbl>
              <a:tblPr firstRow="1" firstCol="1" bandRow="1"/>
              <a:tblGrid>
                <a:gridCol w="2286000"/>
                <a:gridCol w="2514600"/>
                <a:gridCol w="3124200"/>
              </a:tblGrid>
              <a:tr h="3238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FFFF"/>
                          </a:solidFill>
                          <a:effectLst/>
                          <a:latin typeface="Helvetica"/>
                          <a:ea typeface="Calibri"/>
                          <a:cs typeface="Helvetica"/>
                        </a:rPr>
                        <a:t>Score</a:t>
                      </a:r>
                      <a:endParaRPr lang="en-US" sz="2200" b="1" dirty="0">
                        <a:solidFill>
                          <a:srgbClr val="FFFFFF"/>
                        </a:solidFill>
                        <a:effectLst/>
                        <a:latin typeface="Helvetica"/>
                        <a:ea typeface="PMingLiU"/>
                        <a:cs typeface="Helvetic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Helvetica"/>
                          <a:ea typeface="Calibri"/>
                          <a:cs typeface="Helvetica"/>
                        </a:rPr>
                        <a:t>Group 1(N = 23)</a:t>
                      </a:r>
                      <a:endParaRPr lang="en-US" sz="2200" b="1" dirty="0">
                        <a:effectLst/>
                        <a:latin typeface="Helvetica"/>
                        <a:ea typeface="PMingLiU"/>
                        <a:cs typeface="Helvetic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Helvetica"/>
                          <a:ea typeface="Calibri"/>
                          <a:cs typeface="Helvetica"/>
                        </a:rPr>
                        <a:t>Group 2 (N = 20)</a:t>
                      </a:r>
                      <a:endParaRPr lang="en-US" sz="2200" b="1" dirty="0">
                        <a:effectLst/>
                        <a:latin typeface="Helvetica"/>
                        <a:ea typeface="PMingLiU"/>
                        <a:cs typeface="Helvetic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Helvetica"/>
                          <a:ea typeface="Calibri"/>
                          <a:cs typeface="Helvetica"/>
                        </a:rPr>
                        <a:t>Exemplary</a:t>
                      </a:r>
                      <a:endParaRPr lang="en-US" sz="2400" dirty="0">
                        <a:effectLst/>
                        <a:latin typeface="Helvetica"/>
                        <a:ea typeface="PMingLiU"/>
                        <a:cs typeface="Helvetic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26.1%</a:t>
                      </a:r>
                      <a:endParaRPr lang="en-US" sz="24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20%</a:t>
                      </a:r>
                      <a:endParaRPr lang="en-US" sz="24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Helvetica"/>
                          <a:ea typeface="Calibri"/>
                          <a:cs typeface="Helvetica"/>
                        </a:rPr>
                        <a:t>Competent</a:t>
                      </a:r>
                      <a:endParaRPr lang="en-US" sz="2400" dirty="0">
                        <a:effectLst/>
                        <a:latin typeface="Helvetica"/>
                        <a:ea typeface="PMingLiU"/>
                        <a:cs typeface="Helvetic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34.8%</a:t>
                      </a:r>
                      <a:endParaRPr lang="en-US" sz="24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45%</a:t>
                      </a:r>
                      <a:endParaRPr lang="en-US" sz="24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Helvetica"/>
                          <a:ea typeface="Calibri"/>
                          <a:cs typeface="Helvetica"/>
                        </a:rPr>
                        <a:t>Needs Work</a:t>
                      </a:r>
                      <a:endParaRPr lang="en-US" sz="2400" dirty="0">
                        <a:effectLst/>
                        <a:latin typeface="Helvetica"/>
                        <a:ea typeface="PMingLiU"/>
                        <a:cs typeface="Helvetic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39.1%</a:t>
                      </a:r>
                      <a:endParaRPr lang="en-US" sz="24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35%</a:t>
                      </a:r>
                      <a:endParaRPr lang="en-US" sz="24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447800" y="4358665"/>
            <a:ext cx="6096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Century Schoolbook"/>
                <a:ea typeface="PMingLiU" pitchFamily="18" charset="-120"/>
                <a:cs typeface="Century Schoolbook"/>
              </a:rPr>
              <a:t>Construction of Query</a:t>
            </a: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rgbClr val="7F7F7F"/>
                </a:solidFill>
                <a:effectLst/>
                <a:latin typeface="Century Schoolbook"/>
                <a:ea typeface="PMingLiU" pitchFamily="18" charset="-120"/>
                <a:cs typeface="Century Schoolbook"/>
              </a:rPr>
              <a:t>:</a:t>
            </a:r>
            <a:endParaRPr kumimoji="0" lang="en-US" sz="2400" i="1" u="none" strike="noStrike" cap="none" normalizeH="0" baseline="0" dirty="0" smtClean="0">
              <a:ln>
                <a:noFill/>
              </a:ln>
              <a:solidFill>
                <a:srgbClr val="7F7F7F"/>
              </a:solidFill>
              <a:effectLst/>
              <a:latin typeface="Century Schoolbook"/>
              <a:cs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61211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215D77"/>
                </a:solidFill>
              </a:rPr>
              <a:t>What is the Most Important Thing You Learned? (One Minute Paper)</a:t>
            </a:r>
            <a:endParaRPr lang="en-US" b="1" dirty="0">
              <a:solidFill>
                <a:srgbClr val="215D77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7400"/>
            <a:ext cx="8487434" cy="4038600"/>
          </a:xfrm>
        </p:spPr>
      </p:pic>
      <p:sp>
        <p:nvSpPr>
          <p:cNvPr id="5" name="Oval 4"/>
          <p:cNvSpPr/>
          <p:nvPr/>
        </p:nvSpPr>
        <p:spPr>
          <a:xfrm>
            <a:off x="1447800" y="2133600"/>
            <a:ext cx="2971800" cy="1219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" y="4038600"/>
            <a:ext cx="2743200" cy="9906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953000" y="3581400"/>
            <a:ext cx="13716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04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15D77"/>
                </a:solidFill>
              </a:rPr>
              <a:t>What Questions do You Still Have?</a:t>
            </a:r>
            <a:br>
              <a:rPr lang="en-US" b="1" dirty="0">
                <a:solidFill>
                  <a:srgbClr val="215D77"/>
                </a:solidFill>
              </a:rPr>
            </a:br>
            <a:r>
              <a:rPr lang="en-US" b="1" dirty="0">
                <a:solidFill>
                  <a:srgbClr val="215D77"/>
                </a:solidFill>
              </a:rPr>
              <a:t>(One Minute Paper)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607527"/>
            <a:ext cx="7772399" cy="3262489"/>
          </a:xfrm>
        </p:spPr>
      </p:pic>
      <p:sp>
        <p:nvSpPr>
          <p:cNvPr id="5" name="Oval 4"/>
          <p:cNvSpPr/>
          <p:nvPr/>
        </p:nvSpPr>
        <p:spPr>
          <a:xfrm>
            <a:off x="1371600" y="2819400"/>
            <a:ext cx="1143000" cy="381000"/>
          </a:xfrm>
          <a:prstGeom prst="ellipse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67000" y="2667000"/>
            <a:ext cx="1066800" cy="533400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91200" y="4419600"/>
            <a:ext cx="990600" cy="457200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214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15D77"/>
                </a:solidFill>
              </a:rPr>
              <a:t>Active Learning Group - Findings</a:t>
            </a:r>
            <a:endParaRPr lang="en-US" dirty="0">
              <a:solidFill>
                <a:srgbClr val="215D7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76400"/>
            <a:ext cx="8382000" cy="4495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§"/>
            </a:pPr>
            <a:r>
              <a:rPr lang="en-US" sz="2378" dirty="0" smtClean="0">
                <a:cs typeface="Arial" pitchFamily="34" charset="0"/>
              </a:rPr>
              <a:t>Statistically not different from other groups</a:t>
            </a:r>
          </a:p>
          <a:p>
            <a:pPr>
              <a:buFont typeface="Wingdings" charset="2"/>
              <a:buChar char="§"/>
            </a:pPr>
            <a:r>
              <a:rPr lang="en-US" sz="2378" dirty="0" smtClean="0">
                <a:cs typeface="Arial" pitchFamily="34" charset="0"/>
              </a:rPr>
              <a:t>Worksheet needed to be revised to be clearer</a:t>
            </a:r>
          </a:p>
          <a:p>
            <a:pPr>
              <a:buFont typeface="Wingdings" charset="2"/>
              <a:buChar char="§"/>
            </a:pPr>
            <a:r>
              <a:rPr lang="en-US" sz="2378" dirty="0" smtClean="0">
                <a:cs typeface="Arial" pitchFamily="34" charset="0"/>
              </a:rPr>
              <a:t>Librarian’s comments on students’ worksheet: </a:t>
            </a:r>
          </a:p>
          <a:p>
            <a:pPr marL="659765" lvl="1" indent="-339725">
              <a:buFont typeface="Arial"/>
              <a:buChar char="•"/>
            </a:pPr>
            <a:r>
              <a:rPr lang="en-US" sz="2378" dirty="0" smtClean="0">
                <a:cs typeface="Arial" pitchFamily="34" charset="0"/>
              </a:rPr>
              <a:t>Many had a hard time following directions </a:t>
            </a:r>
            <a:br>
              <a:rPr lang="en-US" sz="2378" dirty="0" smtClean="0">
                <a:cs typeface="Arial" pitchFamily="34" charset="0"/>
              </a:rPr>
            </a:br>
            <a:r>
              <a:rPr lang="en-US" sz="2378" dirty="0" smtClean="0">
                <a:cs typeface="Arial" pitchFamily="34" charset="0"/>
              </a:rPr>
              <a:t>    (don’t read directions carefully)</a:t>
            </a:r>
          </a:p>
          <a:p>
            <a:pPr lvl="1">
              <a:buFont typeface="Arial"/>
              <a:buChar char="•"/>
            </a:pPr>
            <a:r>
              <a:rPr lang="en-US" sz="2378" dirty="0" smtClean="0">
                <a:cs typeface="Arial" pitchFamily="34" charset="0"/>
              </a:rPr>
              <a:t>Problems with synonyms</a:t>
            </a:r>
          </a:p>
          <a:p>
            <a:pPr lvl="1">
              <a:buFont typeface="Arial"/>
              <a:buChar char="•"/>
            </a:pPr>
            <a:r>
              <a:rPr lang="en-US" sz="2378" dirty="0" smtClean="0">
                <a:cs typeface="Arial" pitchFamily="34" charset="0"/>
              </a:rPr>
              <a:t>Problems with connectors especially “OR”</a:t>
            </a:r>
          </a:p>
          <a:p>
            <a:pPr lvl="1">
              <a:buFont typeface="Arial"/>
              <a:buChar char="•"/>
            </a:pPr>
            <a:r>
              <a:rPr lang="en-US" sz="2378" dirty="0" smtClean="0">
                <a:cs typeface="Arial" pitchFamily="34" charset="0"/>
              </a:rPr>
              <a:t>May understand structured queries (one </a:t>
            </a:r>
            <a:br>
              <a:rPr lang="en-US" sz="2378" dirty="0" smtClean="0">
                <a:cs typeface="Arial" pitchFamily="34" charset="0"/>
              </a:rPr>
            </a:br>
            <a:r>
              <a:rPr lang="en-US" sz="2378" dirty="0" smtClean="0">
                <a:cs typeface="Arial" pitchFamily="34" charset="0"/>
              </a:rPr>
              <a:t>minute paper comments) but </a:t>
            </a:r>
            <a:r>
              <a:rPr lang="en-US" sz="2378" b="1" dirty="0" smtClean="0">
                <a:solidFill>
                  <a:srgbClr val="AD0000"/>
                </a:solidFill>
                <a:cs typeface="Arial" pitchFamily="34" charset="0"/>
              </a:rPr>
              <a:t>not able to apply</a:t>
            </a:r>
            <a:r>
              <a:rPr lang="en-US" sz="2378" dirty="0" smtClean="0">
                <a:solidFill>
                  <a:srgbClr val="AD0000"/>
                </a:solidFill>
                <a:cs typeface="Arial" pitchFamily="34" charset="0"/>
              </a:rPr>
              <a:t> </a:t>
            </a:r>
            <a:r>
              <a:rPr lang="en-US" sz="2378" dirty="0" smtClean="0">
                <a:cs typeface="Arial" pitchFamily="34" charset="0"/>
              </a:rPr>
              <a:t/>
            </a:r>
            <a:br>
              <a:rPr lang="en-US" sz="2378" dirty="0" smtClean="0">
                <a:cs typeface="Arial" pitchFamily="34" charset="0"/>
              </a:rPr>
            </a:br>
            <a:r>
              <a:rPr lang="en-US" sz="2378" dirty="0" smtClean="0">
                <a:cs typeface="Arial" pitchFamily="34" charset="0"/>
              </a:rPr>
              <a:t>(based on worksheet results)</a:t>
            </a:r>
          </a:p>
          <a:p>
            <a:pPr lvl="1">
              <a:buFont typeface="Arial"/>
              <a:buChar char="•"/>
            </a:pPr>
            <a:r>
              <a:rPr lang="en-US" sz="2378" dirty="0" smtClean="0">
                <a:cs typeface="Arial" pitchFamily="34" charset="0"/>
              </a:rPr>
              <a:t>Gave some clues about students’ difficulties with structured searches</a:t>
            </a:r>
          </a:p>
          <a:p>
            <a:pPr>
              <a:buFont typeface="Arial"/>
              <a:buChar char="•"/>
              <a:tabLst>
                <a:tab pos="398463" algn="l"/>
              </a:tabLst>
            </a:pPr>
            <a:endParaRPr lang="en-US" sz="2800" dirty="0" smtClean="0"/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046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123"/>
            <a:ext cx="8153400" cy="990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215D77"/>
                </a:solidFill>
              </a:rPr>
              <a:t>Multi-Sessions Group</a:t>
            </a:r>
            <a:endParaRPr lang="en-US" dirty="0">
              <a:solidFill>
                <a:srgbClr val="215D77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0106682"/>
              </p:ext>
            </p:extLst>
          </p:nvPr>
        </p:nvGraphicFramePr>
        <p:xfrm>
          <a:off x="533400" y="1133812"/>
          <a:ext cx="8153397" cy="457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682625"/>
                <a:gridCol w="1295400"/>
                <a:gridCol w="1309459"/>
                <a:gridCol w="1164771"/>
                <a:gridCol w="1164771"/>
                <a:gridCol w="1164771"/>
              </a:tblGrid>
              <a:tr h="9997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Helvetica"/>
                          <a:cs typeface="Helvetica"/>
                        </a:rPr>
                        <a:t>N</a:t>
                      </a:r>
                      <a:endParaRPr lang="en-US" sz="1800" dirty="0">
                        <a:effectLst/>
                        <a:latin typeface="Helvetica"/>
                        <a:ea typeface="Times New Roman"/>
                        <a:cs typeface="Helvetic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800" dirty="0" smtClean="0">
                          <a:effectLst/>
                          <a:latin typeface="Helvetica"/>
                          <a:cs typeface="Helvetica"/>
                        </a:rPr>
                        <a:t>S</a:t>
                      </a:r>
                      <a:r>
                        <a:rPr lang="en-US" sz="1800" dirty="0" smtClean="0">
                          <a:effectLst/>
                          <a:latin typeface="Helvetica"/>
                          <a:cs typeface="Helvetica"/>
                        </a:rPr>
                        <a:t>essions </a:t>
                      </a:r>
                      <a:r>
                        <a:rPr lang="en-US" sz="1800" dirty="0">
                          <a:effectLst/>
                          <a:latin typeface="Helvetica"/>
                          <a:cs typeface="Helvetica"/>
                        </a:rPr>
                        <a:t>offered</a:t>
                      </a:r>
                      <a:endParaRPr lang="en-US" sz="1800" dirty="0">
                        <a:effectLst/>
                        <a:latin typeface="Helvetica"/>
                        <a:ea typeface="Times New Roman"/>
                        <a:cs typeface="Helvetic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Helvetica"/>
                          <a:cs typeface="Helvetica"/>
                        </a:rPr>
                        <a:t>Follow-up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Helvetica"/>
                          <a:cs typeface="Helvetica"/>
                        </a:rPr>
                        <a:t>sessions </a:t>
                      </a:r>
                      <a:endParaRPr lang="en-US" sz="1800" dirty="0">
                        <a:effectLst/>
                        <a:latin typeface="Helvetica"/>
                        <a:ea typeface="Times New Roman"/>
                        <a:cs typeface="Helvetic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Helvetica"/>
                          <a:cs typeface="Helvetica"/>
                        </a:rPr>
                        <a:t>Pretest</a:t>
                      </a:r>
                      <a:endParaRPr lang="en-US" sz="1800" dirty="0">
                        <a:effectLst/>
                        <a:latin typeface="Helvetica"/>
                        <a:ea typeface="Times New Roman"/>
                        <a:cs typeface="Helvetic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Helvetica"/>
                          <a:cs typeface="Helvetica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Helvetica"/>
                          <a:cs typeface="Helvetica"/>
                        </a:rPr>
                        <a:t>Posttest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Helvetica"/>
                          <a:cs typeface="Helvetica"/>
                        </a:rPr>
                        <a:t> </a:t>
                      </a:r>
                      <a:endParaRPr lang="en-US" sz="1800" dirty="0">
                        <a:effectLst/>
                        <a:latin typeface="Helvetica"/>
                        <a:ea typeface="Times New Roman"/>
                        <a:cs typeface="Helvetic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Helvetica"/>
                          <a:cs typeface="Helvetica"/>
                        </a:rPr>
                        <a:t>2</a:t>
                      </a:r>
                      <a:r>
                        <a:rPr lang="en-US" sz="1800" baseline="30000" dirty="0">
                          <a:effectLst/>
                          <a:latin typeface="Helvetica"/>
                          <a:cs typeface="Helvetica"/>
                        </a:rPr>
                        <a:t>nd</a:t>
                      </a:r>
                      <a:r>
                        <a:rPr lang="en-US" sz="1800" dirty="0">
                          <a:effectLst/>
                          <a:latin typeface="Helvetica"/>
                          <a:cs typeface="Helvetica"/>
                        </a:rPr>
                        <a:t> posttest</a:t>
                      </a:r>
                      <a:endParaRPr lang="en-US" sz="1800" dirty="0">
                        <a:effectLst/>
                        <a:latin typeface="Helvetica"/>
                        <a:ea typeface="Times New Roman"/>
                        <a:cs typeface="Helvetica"/>
                      </a:endParaRPr>
                    </a:p>
                  </a:txBody>
                  <a:tcPr marL="68580" marR="68580" marT="0" marB="0" anchor="ctr"/>
                </a:tc>
              </a:tr>
              <a:tr h="1676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Helvetica"/>
                          <a:cs typeface="Helvetica"/>
                        </a:rPr>
                        <a:t>Multi-session 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Helvetica"/>
                          <a:cs typeface="Helvetica"/>
                        </a:rPr>
                        <a:t>(90-min. &amp; </a:t>
                      </a:r>
                      <a:br>
                        <a:rPr lang="en-US" sz="1800" b="1" dirty="0" smtClean="0">
                          <a:effectLst/>
                          <a:latin typeface="Helvetica"/>
                          <a:cs typeface="Helvetica"/>
                        </a:rPr>
                      </a:br>
                      <a:r>
                        <a:rPr lang="en-US" sz="1800" b="1" dirty="0" smtClean="0">
                          <a:effectLst/>
                          <a:latin typeface="Helvetica"/>
                          <a:cs typeface="Helvetica"/>
                        </a:rPr>
                        <a:t>60-min. classes)</a:t>
                      </a:r>
                      <a:endParaRPr lang="en-US" sz="1800" b="1" dirty="0" smtClean="0">
                        <a:effectLst/>
                        <a:latin typeface="Helvetica"/>
                        <a:ea typeface="Times New Roman"/>
                        <a:cs typeface="Helvetica"/>
                      </a:endParaRPr>
                    </a:p>
                    <a:p>
                      <a:endParaRPr lang="en-US" sz="18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35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 (90- </a:t>
                      </a:r>
                      <a:r>
                        <a:rPr lang="en-US" sz="1800" dirty="0" smtClean="0">
                          <a:effectLst/>
                        </a:rPr>
                        <a:t>minute);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 (</a:t>
                      </a:r>
                      <a:r>
                        <a:rPr lang="en-US" sz="1800" dirty="0" smtClean="0">
                          <a:effectLst/>
                        </a:rPr>
                        <a:t>60-minute)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Yes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Yes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Yes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990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Helvetica"/>
                          <a:cs typeface="Helvetica"/>
                        </a:rPr>
                        <a:t>Multi-session B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Helvetica"/>
                          <a:cs typeface="Helvetica"/>
                        </a:rPr>
                        <a:t>(60-min. class)</a:t>
                      </a:r>
                      <a:endParaRPr lang="en-US" sz="1800" b="1" dirty="0" smtClean="0">
                        <a:effectLst/>
                        <a:latin typeface="Helvetica"/>
                        <a:ea typeface="Times New Roman"/>
                        <a:cs typeface="Helvetica"/>
                      </a:endParaRPr>
                    </a:p>
                    <a:p>
                      <a:endParaRPr lang="en-US" sz="18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Yes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Yes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12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2860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215D77"/>
                </a:solidFill>
              </a:rPr>
              <a:t>Two Posttests for </a:t>
            </a:r>
            <a:br>
              <a:rPr lang="en-US" dirty="0" smtClean="0">
                <a:solidFill>
                  <a:srgbClr val="215D77"/>
                </a:solidFill>
              </a:rPr>
            </a:br>
            <a:r>
              <a:rPr lang="en-US" dirty="0" smtClean="0">
                <a:solidFill>
                  <a:srgbClr val="215D77"/>
                </a:solidFill>
              </a:rPr>
              <a:t>Multiple-Sessions Group</a:t>
            </a:r>
            <a:endParaRPr lang="en-US" dirty="0">
              <a:solidFill>
                <a:srgbClr val="215D77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524000"/>
            <a:ext cx="9525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304800" y="1524000"/>
            <a:ext cx="762000" cy="22860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1016885"/>
              </p:ext>
            </p:extLst>
          </p:nvPr>
        </p:nvGraphicFramePr>
        <p:xfrm>
          <a:off x="914400" y="1981200"/>
          <a:ext cx="7391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5530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467600" cy="1143000"/>
          </a:xfrm>
        </p:spPr>
        <p:txBody>
          <a:bodyPr>
            <a:noAutofit/>
          </a:bodyPr>
          <a:lstStyle/>
          <a:p>
            <a:r>
              <a:rPr lang="en-US" sz="2900" dirty="0" smtClean="0">
                <a:solidFill>
                  <a:srgbClr val="215D77"/>
                </a:solidFill>
              </a:rPr>
              <a:t>Overall Findings of Students’ IL</a:t>
            </a:r>
            <a:br>
              <a:rPr lang="en-US" sz="2900" dirty="0" smtClean="0">
                <a:solidFill>
                  <a:srgbClr val="215D77"/>
                </a:solidFill>
              </a:rPr>
            </a:br>
            <a:r>
              <a:rPr lang="en-US" sz="2900" dirty="0" smtClean="0">
                <a:solidFill>
                  <a:srgbClr val="AD0000"/>
                </a:solidFill>
              </a:rPr>
              <a:t>Spring 2012</a:t>
            </a:r>
            <a:endParaRPr lang="en-US" sz="2900" dirty="0">
              <a:solidFill>
                <a:srgbClr val="AD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752600"/>
            <a:ext cx="7924800" cy="33528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  <a:buClr>
                <a:srgbClr val="AD0000"/>
              </a:buClr>
              <a:buFont typeface="Wingdings" charset="2"/>
              <a:buChar char="§"/>
            </a:pP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  <a:latin typeface="Garamond"/>
                <a:cs typeface="Garamond"/>
              </a:rPr>
              <a:t>10%</a:t>
            </a:r>
            <a:r>
              <a:rPr lang="en-US" sz="2500" dirty="0" smtClean="0">
                <a:latin typeface="Garamond"/>
                <a:cs typeface="Garamond"/>
              </a:rPr>
              <a:t> in the pretest, </a:t>
            </a:r>
          </a:p>
          <a:p>
            <a:pPr>
              <a:lnSpc>
                <a:spcPct val="150000"/>
              </a:lnSpc>
              <a:buClr>
                <a:srgbClr val="AD0000"/>
              </a:buClr>
              <a:buFont typeface="Wingdings" charset="2"/>
              <a:buChar char="§"/>
            </a:pP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  <a:latin typeface="Garamond"/>
                <a:cs typeface="Garamond"/>
              </a:rPr>
              <a:t> 13%</a:t>
            </a:r>
            <a:r>
              <a:rPr lang="en-US" sz="2500" dirty="0" smtClean="0">
                <a:latin typeface="Garamond"/>
                <a:cs typeface="Garamond"/>
              </a:rPr>
              <a:t> in the posttest </a:t>
            </a: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  <a:latin typeface="Garamond"/>
                <a:cs typeface="Garamond"/>
              </a:rPr>
              <a:t>did not follow the instructions </a:t>
            </a:r>
            <a:br>
              <a:rPr lang="en-US" sz="2500" dirty="0" smtClean="0">
                <a:solidFill>
                  <a:schemeClr val="accent6">
                    <a:lumMod val="75000"/>
                  </a:schemeClr>
                </a:solidFill>
                <a:latin typeface="Garamond"/>
                <a:cs typeface="Garamond"/>
              </a:rPr>
            </a:b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  <a:latin typeface="Garamond"/>
                <a:cs typeface="Garamond"/>
              </a:rPr>
              <a:t>   </a:t>
            </a:r>
            <a:r>
              <a:rPr lang="en-US" sz="2500" dirty="0" smtClean="0">
                <a:latin typeface="Garamond"/>
                <a:cs typeface="Garamond"/>
              </a:rPr>
              <a:t>to select 2 correct answers.</a:t>
            </a:r>
            <a:endParaRPr lang="en-US" sz="25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93247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 smtClean="0">
                <a:solidFill>
                  <a:srgbClr val="215D77"/>
                </a:solidFill>
              </a:rPr>
              <a:t>Pretests of Students by Groups </a:t>
            </a:r>
            <a:br>
              <a:rPr lang="en-US" sz="2900" dirty="0" smtClean="0">
                <a:solidFill>
                  <a:srgbClr val="215D77"/>
                </a:solidFill>
              </a:rPr>
            </a:br>
            <a:r>
              <a:rPr lang="en-US" sz="2900" dirty="0" smtClean="0">
                <a:solidFill>
                  <a:srgbClr val="AD0000"/>
                </a:solidFill>
              </a:rPr>
              <a:t>Spring 2012</a:t>
            </a:r>
            <a:endParaRPr lang="en-US" sz="2900" dirty="0">
              <a:solidFill>
                <a:srgbClr val="AD00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3817920"/>
              </p:ext>
            </p:extLst>
          </p:nvPr>
        </p:nvGraphicFramePr>
        <p:xfrm>
          <a:off x="457200" y="1828800"/>
          <a:ext cx="8305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766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388330"/>
            <a:ext cx="8458200" cy="1211870"/>
          </a:xfrm>
        </p:spPr>
        <p:txBody>
          <a:bodyPr vert="horz" rtlCol="0">
            <a:noAutofit/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lnSpc>
                <a:spcPts val="4500"/>
              </a:lnSpc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145779"/>
                </a:solidFill>
              </a:rPr>
              <a:t>Learning Objectives of Information</a:t>
            </a:r>
            <a:br>
              <a:rPr lang="en-US" sz="2400" dirty="0" smtClean="0">
                <a:solidFill>
                  <a:srgbClr val="145779"/>
                </a:solidFill>
              </a:rPr>
            </a:br>
            <a:r>
              <a:rPr lang="en-US" sz="2400" dirty="0" smtClean="0">
                <a:solidFill>
                  <a:srgbClr val="145779"/>
                </a:solidFill>
              </a:rPr>
              <a:t>Literacy for Undergraduates at Rider University </a:t>
            </a:r>
            <a:endParaRPr lang="en-US" sz="2400" dirty="0">
              <a:solidFill>
                <a:srgbClr val="14577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81000" y="1752600"/>
            <a:ext cx="8153400" cy="4495800"/>
          </a:xfrm>
        </p:spPr>
        <p:txBody>
          <a:bodyPr rtlCol="0">
            <a:no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tabLst>
                <a:tab pos="515938" algn="l"/>
              </a:tabLst>
              <a:defRPr/>
            </a:pPr>
            <a:r>
              <a:rPr lang="en-US" sz="2200" dirty="0" smtClean="0">
                <a:solidFill>
                  <a:srgbClr val="000000"/>
                </a:solidFill>
                <a:cs typeface="Garamond"/>
              </a:rPr>
              <a:t>	</a:t>
            </a:r>
            <a:r>
              <a:rPr lang="en-US" sz="2200" dirty="0" smtClean="0">
                <a:cs typeface="Garamond"/>
              </a:rPr>
              <a:t>Students </a:t>
            </a:r>
            <a:r>
              <a:rPr lang="en-US" sz="2200" dirty="0">
                <a:cs typeface="Garamond"/>
              </a:rPr>
              <a:t>will identify a variety of types and formats of potential sources of information</a:t>
            </a:r>
            <a:r>
              <a:rPr lang="en-US" sz="2200" dirty="0" smtClean="0">
                <a:cs typeface="Garamond"/>
              </a:rPr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>
                <a:cs typeface="Garamond"/>
              </a:rPr>
              <a:t>Students will develop </a:t>
            </a:r>
            <a:r>
              <a:rPr lang="en-US" sz="2200" dirty="0">
                <a:cs typeface="Garamond"/>
              </a:rPr>
              <a:t>keyword strategies and </a:t>
            </a:r>
            <a:r>
              <a:rPr lang="en-US" sz="2200" dirty="0" smtClean="0">
                <a:cs typeface="Garamond"/>
              </a:rPr>
              <a:t>access </a:t>
            </a:r>
            <a:r>
              <a:rPr lang="en-US" sz="2200" dirty="0">
                <a:cs typeface="Garamond"/>
              </a:rPr>
              <a:t>relevant information </a:t>
            </a:r>
            <a:r>
              <a:rPr lang="en-US" sz="2200" dirty="0" smtClean="0">
                <a:cs typeface="Garamond"/>
              </a:rPr>
              <a:t>effectively from </a:t>
            </a:r>
            <a:r>
              <a:rPr lang="en-US" sz="2200" dirty="0">
                <a:cs typeface="Garamond"/>
              </a:rPr>
              <a:t>the most appropriate resources. </a:t>
            </a:r>
            <a:endParaRPr lang="en-US" sz="2200" dirty="0" smtClean="0">
              <a:cs typeface="Garamond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>
                <a:solidFill>
                  <a:srgbClr val="000000"/>
                </a:solidFill>
                <a:cs typeface="Garamond"/>
              </a:rPr>
              <a:t>Students will evaluate resources critically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>
                <a:solidFill>
                  <a:srgbClr val="000000"/>
                </a:solidFill>
                <a:cs typeface="Garamond"/>
              </a:rPr>
              <a:t>Students will use information ethically and will cite their sources appropriately.</a:t>
            </a:r>
            <a:br>
              <a:rPr lang="en-US" sz="2200" dirty="0" smtClean="0">
                <a:solidFill>
                  <a:srgbClr val="000000"/>
                </a:solidFill>
                <a:cs typeface="Garamond"/>
              </a:rPr>
            </a:br>
            <a:r>
              <a:rPr lang="en-US" sz="2200" dirty="0" smtClean="0">
                <a:solidFill>
                  <a:srgbClr val="000000"/>
                </a:solidFill>
                <a:cs typeface="Garamond"/>
              </a:rPr>
              <a:t>(Based on the </a:t>
            </a:r>
            <a:r>
              <a:rPr lang="en-US" sz="2200" i="1" dirty="0" smtClean="0">
                <a:solidFill>
                  <a:srgbClr val="000000"/>
                </a:solidFill>
                <a:cs typeface="Garamond"/>
              </a:rPr>
              <a:t>I</a:t>
            </a:r>
            <a:r>
              <a:rPr lang="en-US" sz="2200" i="1" dirty="0" smtClean="0">
                <a:solidFill>
                  <a:srgbClr val="000000"/>
                </a:solidFill>
                <a:ea typeface="MS Mincho" pitchFamily="49" charset="-128"/>
                <a:cs typeface="Garamond"/>
              </a:rPr>
              <a:t>nformation Literacy Competency Standards for Higher Education </a:t>
            </a:r>
            <a:r>
              <a:rPr lang="en-US" sz="2200" dirty="0" smtClean="0">
                <a:solidFill>
                  <a:srgbClr val="000000"/>
                </a:solidFill>
                <a:cs typeface="Garamond"/>
              </a:rPr>
              <a:t>from ACRL)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200" dirty="0">
              <a:solidFill>
                <a:srgbClr val="000000"/>
              </a:solidFill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44570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531352" cy="990600"/>
          </a:xfrm>
        </p:spPr>
        <p:txBody>
          <a:bodyPr>
            <a:noAutofit/>
          </a:bodyPr>
          <a:lstStyle/>
          <a:p>
            <a:r>
              <a:rPr lang="en-US" sz="2900" dirty="0" smtClean="0">
                <a:solidFill>
                  <a:srgbClr val="184B5B"/>
                </a:solidFill>
              </a:rPr>
              <a:t>Posttests by Groups, </a:t>
            </a:r>
            <a:r>
              <a:rPr lang="en-US" sz="2900" dirty="0" smtClean="0">
                <a:solidFill>
                  <a:srgbClr val="AD0000"/>
                </a:solidFill>
              </a:rPr>
              <a:t>Spring 2012</a:t>
            </a:r>
            <a:endParaRPr lang="en-US" sz="2900" dirty="0">
              <a:solidFill>
                <a:srgbClr val="AD00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2929840"/>
              </p:ext>
            </p:extLst>
          </p:nvPr>
        </p:nvGraphicFramePr>
        <p:xfrm>
          <a:off x="609600" y="1524000"/>
          <a:ext cx="7772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6886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9144000" cy="990600"/>
          </a:xfrm>
        </p:spPr>
        <p:txBody>
          <a:bodyPr>
            <a:noAutofit/>
          </a:bodyPr>
          <a:lstStyle/>
          <a:p>
            <a:r>
              <a:rPr lang="en-US" sz="2700" dirty="0" smtClean="0">
                <a:solidFill>
                  <a:srgbClr val="215D77"/>
                </a:solidFill>
              </a:rPr>
              <a:t>Pre- </a:t>
            </a:r>
            <a:r>
              <a:rPr lang="en-US" sz="2700" dirty="0">
                <a:solidFill>
                  <a:srgbClr val="215D77"/>
                </a:solidFill>
              </a:rPr>
              <a:t>and </a:t>
            </a:r>
            <a:r>
              <a:rPr lang="en-US" sz="2700" dirty="0" smtClean="0">
                <a:solidFill>
                  <a:srgbClr val="215D77"/>
                </a:solidFill>
              </a:rPr>
              <a:t>Posttest </a:t>
            </a:r>
            <a:r>
              <a:rPr lang="en-US" sz="2700" dirty="0">
                <a:solidFill>
                  <a:srgbClr val="215D77"/>
                </a:solidFill>
              </a:rPr>
              <a:t>Scores for </a:t>
            </a:r>
            <a:r>
              <a:rPr lang="en-US" sz="2700" dirty="0" smtClean="0">
                <a:solidFill>
                  <a:srgbClr val="215D77"/>
                </a:solidFill>
              </a:rPr>
              <a:t>Questions </a:t>
            </a:r>
            <a:br>
              <a:rPr lang="en-US" sz="2700" dirty="0" smtClean="0">
                <a:solidFill>
                  <a:srgbClr val="215D77"/>
                </a:solidFill>
              </a:rPr>
            </a:br>
            <a:r>
              <a:rPr lang="en-US" sz="2700" dirty="0" smtClean="0">
                <a:solidFill>
                  <a:srgbClr val="215D77"/>
                </a:solidFill>
              </a:rPr>
              <a:t>1- 5 by Groups (Objective 1 -  Identify Sources)</a:t>
            </a:r>
            <a:endParaRPr lang="en-US" sz="2700" dirty="0">
              <a:solidFill>
                <a:srgbClr val="215D77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43646306"/>
              </p:ext>
            </p:extLst>
          </p:nvPr>
        </p:nvGraphicFramePr>
        <p:xfrm>
          <a:off x="152400" y="1676400"/>
          <a:ext cx="8763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374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924800" cy="1143000"/>
          </a:xfrm>
        </p:spPr>
        <p:txBody>
          <a:bodyPr>
            <a:noAutofit/>
          </a:bodyPr>
          <a:lstStyle/>
          <a:p>
            <a:r>
              <a:rPr lang="en-US" sz="2700" dirty="0" smtClean="0">
                <a:solidFill>
                  <a:srgbClr val="215D77"/>
                </a:solidFill>
              </a:rPr>
              <a:t>Pre- and Posttest </a:t>
            </a:r>
            <a:r>
              <a:rPr lang="en-US" sz="2700" dirty="0" smtClean="0">
                <a:solidFill>
                  <a:srgbClr val="215D77"/>
                </a:solidFill>
                <a:latin typeface="Century Schoolbook (Headings)"/>
                <a:cs typeface="Century Schoolbook (Headings)"/>
              </a:rPr>
              <a:t>Scores</a:t>
            </a:r>
            <a:r>
              <a:rPr lang="en-US" sz="2700" dirty="0" smtClean="0">
                <a:solidFill>
                  <a:srgbClr val="215D77"/>
                </a:solidFill>
              </a:rPr>
              <a:t> for Questions  </a:t>
            </a:r>
            <a:br>
              <a:rPr lang="en-US" sz="2700" dirty="0" smtClean="0">
                <a:solidFill>
                  <a:srgbClr val="215D77"/>
                </a:solidFill>
              </a:rPr>
            </a:br>
            <a:r>
              <a:rPr lang="en-US" sz="2700" dirty="0" smtClean="0">
                <a:solidFill>
                  <a:srgbClr val="215D77"/>
                </a:solidFill>
              </a:rPr>
              <a:t>6- 10 by Groups (Objective 2 – search skills )</a:t>
            </a:r>
            <a:endParaRPr lang="en-US" sz="2700" dirty="0">
              <a:solidFill>
                <a:srgbClr val="215D77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381000" y="1828800"/>
          <a:ext cx="8458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3400" y="5181600"/>
            <a:ext cx="8458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AD0000"/>
              </a:buClr>
              <a:buFont typeface="Wingdings" charset="2"/>
              <a:buChar char="§"/>
            </a:pPr>
            <a:r>
              <a:rPr lang="en-US" sz="2500" dirty="0" smtClean="0">
                <a:latin typeface="Garamond"/>
              </a:rPr>
              <a:t>  No significant differences were found between pre- and</a:t>
            </a:r>
            <a:br>
              <a:rPr lang="en-US" sz="2500" dirty="0" smtClean="0">
                <a:latin typeface="Garamond"/>
              </a:rPr>
            </a:br>
            <a:r>
              <a:rPr lang="en-US" sz="2500" dirty="0" smtClean="0">
                <a:latin typeface="Garamond"/>
              </a:rPr>
              <a:t>    posttests for all groups </a:t>
            </a:r>
          </a:p>
          <a:p>
            <a:pPr>
              <a:buClr>
                <a:srgbClr val="AD0000"/>
              </a:buClr>
              <a:buFont typeface="Wingdings" charset="2"/>
              <a:buChar char="§"/>
            </a:pPr>
            <a:r>
              <a:rPr lang="en-US" sz="2500" dirty="0" smtClean="0">
                <a:latin typeface="Garamond"/>
              </a:rPr>
              <a:t>  No group differences were detected</a:t>
            </a:r>
            <a:endParaRPr lang="en-US" sz="2500" dirty="0">
              <a:latin typeface="Garamond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731901"/>
              </p:ext>
            </p:extLst>
          </p:nvPr>
        </p:nvGraphicFramePr>
        <p:xfrm>
          <a:off x="533400" y="1295400"/>
          <a:ext cx="8077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828800" y="657655"/>
            <a:ext cx="5638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cap="small" dirty="0" smtClean="0">
                <a:solidFill>
                  <a:srgbClr val="215D77"/>
                </a:solidFill>
                <a:latin typeface="+mj-lt"/>
                <a:ea typeface="+mj-ea"/>
                <a:cs typeface="+mj-cs"/>
              </a:rPr>
              <a:t>Pre- Posttest by Groups</a:t>
            </a:r>
            <a:endParaRPr lang="en-US" sz="3000" cap="small" dirty="0">
              <a:solidFill>
                <a:srgbClr val="215D77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967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467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15D77"/>
                </a:solidFill>
              </a:rPr>
              <a:t>Pre- and Posttest by Questions</a:t>
            </a:r>
            <a:endParaRPr lang="en-US" dirty="0">
              <a:solidFill>
                <a:srgbClr val="215D77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4920426"/>
              </p:ext>
            </p:extLst>
          </p:nvPr>
        </p:nvGraphicFramePr>
        <p:xfrm>
          <a:off x="457200" y="15240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714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15D77"/>
                </a:solidFill>
              </a:rPr>
              <a:t>What did we learn? </a:t>
            </a:r>
            <a:endParaRPr lang="en-US" dirty="0">
              <a:solidFill>
                <a:srgbClr val="215D7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pPr>
              <a:buClr>
                <a:srgbClr val="AD0000"/>
              </a:buClr>
              <a:buFont typeface="Wingdings" charset="2"/>
              <a:buChar char="§"/>
            </a:pPr>
            <a:r>
              <a:rPr lang="en-US" dirty="0" smtClean="0"/>
              <a:t>Faculty engagement is critical in RI and assessment of student learning. </a:t>
            </a:r>
          </a:p>
          <a:p>
            <a:pPr lvl="1">
              <a:buClr>
                <a:srgbClr val="AD0000"/>
              </a:buClr>
              <a:buFont typeface="Courier New" pitchFamily="49" charset="0"/>
              <a:buChar char="o"/>
            </a:pPr>
            <a:r>
              <a:rPr lang="en-US" dirty="0" smtClean="0"/>
              <a:t>Much more reinforcement of IL than currently offered is needed to help students.</a:t>
            </a:r>
          </a:p>
          <a:p>
            <a:pPr>
              <a:buClr>
                <a:srgbClr val="AD0000"/>
              </a:buClr>
              <a:buFont typeface="Wingdings" charset="2"/>
              <a:buChar char="§"/>
            </a:pPr>
            <a:r>
              <a:rPr lang="en-US" dirty="0" smtClean="0"/>
              <a:t>Students learned the second IL objective (search query) much better</a:t>
            </a:r>
          </a:p>
          <a:p>
            <a:pPr>
              <a:buClr>
                <a:srgbClr val="AD0000"/>
              </a:buClr>
              <a:buFont typeface="Wingdings" charset="2"/>
              <a:buChar char="§"/>
            </a:pPr>
            <a:r>
              <a:rPr lang="en-US" dirty="0" smtClean="0"/>
              <a:t> Most students did not fully understand the different types of sources or how to locate the library’s journals </a:t>
            </a:r>
          </a:p>
          <a:p>
            <a:pPr>
              <a:buClr>
                <a:srgbClr val="AD0000"/>
              </a:buClr>
              <a:buFont typeface="Wingdings" charset="2"/>
              <a:buChar char="§"/>
            </a:pPr>
            <a:r>
              <a:rPr lang="en-US" dirty="0" smtClean="0"/>
              <a:t>Multiple assessment instruments provide deeper understanding of student IL skills</a:t>
            </a:r>
          </a:p>
          <a:p>
            <a:pPr>
              <a:buClr>
                <a:srgbClr val="AD0000"/>
              </a:buClr>
              <a:buFont typeface="Wingdings" charset="2"/>
              <a:buChar char="§"/>
            </a:pPr>
            <a:endParaRPr lang="en-US" dirty="0" smtClean="0"/>
          </a:p>
          <a:p>
            <a:pPr>
              <a:buClr>
                <a:srgbClr val="AD0000"/>
              </a:buClr>
              <a:buFont typeface="Wingdings" charset="2"/>
              <a:buChar char="§"/>
            </a:pPr>
            <a:endParaRPr lang="en-US" dirty="0" smtClean="0"/>
          </a:p>
          <a:p>
            <a:pPr>
              <a:buClr>
                <a:srgbClr val="AD0000"/>
              </a:buClr>
              <a:buFont typeface="Wingdings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77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7467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15D77"/>
                </a:solidFill>
              </a:rPr>
              <a:t>What did we learn</a:t>
            </a:r>
            <a:r>
              <a:rPr lang="en-US" dirty="0">
                <a:solidFill>
                  <a:srgbClr val="215D77"/>
                </a:solidFill>
              </a:rPr>
              <a:t> ?</a:t>
            </a:r>
            <a:r>
              <a:rPr lang="en-US" dirty="0" smtClean="0">
                <a:solidFill>
                  <a:srgbClr val="215D77"/>
                </a:solidFill>
              </a:rPr>
              <a:t> - </a:t>
            </a:r>
            <a:r>
              <a:rPr lang="en-US" sz="3200" dirty="0" smtClean="0">
                <a:solidFill>
                  <a:srgbClr val="215D77"/>
                </a:solidFill>
              </a:rPr>
              <a:t>continued</a:t>
            </a:r>
            <a:endParaRPr lang="en-US" dirty="0">
              <a:solidFill>
                <a:srgbClr val="215D7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>
            <a:normAutofit/>
          </a:bodyPr>
          <a:lstStyle/>
          <a:p>
            <a:pPr>
              <a:buClr>
                <a:srgbClr val="AD0000"/>
              </a:buClr>
              <a:buFont typeface="Wingdings" charset="2"/>
              <a:buChar char="§"/>
            </a:pPr>
            <a:r>
              <a:rPr lang="en-US" dirty="0" smtClean="0"/>
              <a:t>Answer/rationale sheet given after the first RI session did not help. Students need motivation to learn  </a:t>
            </a:r>
          </a:p>
          <a:p>
            <a:pPr>
              <a:buClr>
                <a:srgbClr val="AD0000"/>
              </a:buClr>
              <a:buFont typeface="Wingdings" charset="2"/>
              <a:buChar char="§"/>
            </a:pPr>
            <a:r>
              <a:rPr lang="en-US" dirty="0" smtClean="0"/>
              <a:t>Many confounding factors to consider: student’s motivation, nature of assignment, faculty’s teaching method, etc. </a:t>
            </a:r>
          </a:p>
          <a:p>
            <a:pPr>
              <a:buClr>
                <a:srgbClr val="AD0000"/>
              </a:buClr>
              <a:buFont typeface="Wingdings" charset="2"/>
              <a:buChar char="§"/>
            </a:pPr>
            <a:r>
              <a:rPr lang="en-US" dirty="0" smtClean="0"/>
              <a:t>One or two RI sessions very limited for students to change research habits and improve their IL skills </a:t>
            </a:r>
          </a:p>
          <a:p>
            <a:pPr>
              <a:buClr>
                <a:srgbClr val="AD0000"/>
              </a:buClr>
              <a:buFont typeface="Wingdings" charset="2"/>
              <a:buChar char="§"/>
            </a:pPr>
            <a:endParaRPr lang="en-US" dirty="0" smtClean="0"/>
          </a:p>
          <a:p>
            <a:pPr>
              <a:buClr>
                <a:srgbClr val="AD0000"/>
              </a:buClr>
              <a:buFont typeface="Wingdings" charset="2"/>
              <a:buChar char="§"/>
            </a:pPr>
            <a:endParaRPr lang="en-US" dirty="0" smtClean="0"/>
          </a:p>
          <a:p>
            <a:pPr>
              <a:buClr>
                <a:srgbClr val="AD0000"/>
              </a:buClr>
              <a:buFont typeface="Wingdings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4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46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215D77"/>
                </a:solidFill>
              </a:rPr>
              <a:t>Next Steps</a:t>
            </a:r>
            <a:endParaRPr lang="en-US" dirty="0">
              <a:solidFill>
                <a:srgbClr val="215D7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>
            <a:normAutofit/>
          </a:bodyPr>
          <a:lstStyle/>
          <a:p>
            <a:pPr>
              <a:buClr>
                <a:srgbClr val="AD0000"/>
              </a:buClr>
              <a:buFont typeface="Wingdings" charset="2"/>
              <a:buChar char="§"/>
            </a:pPr>
            <a:r>
              <a:rPr lang="en-US" dirty="0" smtClean="0"/>
              <a:t>Share findings of students IL skills with faculty </a:t>
            </a:r>
          </a:p>
          <a:p>
            <a:pPr>
              <a:buClr>
                <a:srgbClr val="AD0000"/>
              </a:buClr>
              <a:buFont typeface="Wingdings" charset="2"/>
              <a:buChar char="§"/>
            </a:pPr>
            <a:r>
              <a:rPr lang="en-US" dirty="0" smtClean="0"/>
              <a:t>Continue engaging faculty in reinforcing the IL concepts in the classroom or through assignments </a:t>
            </a:r>
          </a:p>
          <a:p>
            <a:pPr lvl="1">
              <a:buClr>
                <a:srgbClr val="AD0000"/>
              </a:buClr>
              <a:buFont typeface="Courier New" pitchFamily="49" charset="0"/>
              <a:buChar char="o"/>
            </a:pPr>
            <a:r>
              <a:rPr lang="en-US" dirty="0" smtClean="0"/>
              <a:t> Librarian and faculty collaboration in integrating IL in assignments and grading </a:t>
            </a:r>
          </a:p>
          <a:p>
            <a:pPr lvl="1">
              <a:buClr>
                <a:srgbClr val="AD0000"/>
              </a:buClr>
              <a:buFont typeface="Courier New" pitchFamily="49" charset="0"/>
              <a:buChar char="o"/>
            </a:pPr>
            <a:r>
              <a:rPr lang="en-US" dirty="0" smtClean="0"/>
              <a:t> Break into mini modules connected with</a:t>
            </a:r>
            <a:br>
              <a:rPr lang="en-US" dirty="0" smtClean="0"/>
            </a:br>
            <a:r>
              <a:rPr lang="en-US" dirty="0" smtClean="0"/>
              <a:t> assignments, use disciplined specific modules </a:t>
            </a:r>
          </a:p>
          <a:p>
            <a:pPr>
              <a:buClr>
                <a:srgbClr val="AD0000"/>
              </a:buClr>
              <a:buFont typeface="Wingdings" charset="2"/>
              <a:buChar char="§"/>
            </a:pPr>
            <a:r>
              <a:rPr lang="en-US" dirty="0" smtClean="0"/>
              <a:t>Curriculum mapping to integrate IL into curriculum </a:t>
            </a:r>
          </a:p>
          <a:p>
            <a:pPr>
              <a:buClr>
                <a:srgbClr val="AD0000"/>
              </a:buClr>
              <a:buFont typeface="Wingdings" charset="2"/>
              <a:buChar char="§"/>
            </a:pPr>
            <a:r>
              <a:rPr lang="en-US" dirty="0" smtClean="0"/>
              <a:t>Engage and motivate students in learning.</a:t>
            </a:r>
          </a:p>
          <a:p>
            <a:pPr>
              <a:buClr>
                <a:schemeClr val="bg2">
                  <a:lumMod val="25000"/>
                </a:schemeClr>
              </a:buClr>
              <a:buNone/>
            </a:pPr>
            <a:endParaRPr lang="en-US" dirty="0" smtClean="0"/>
          </a:p>
          <a:p>
            <a:pPr>
              <a:buClr>
                <a:schemeClr val="bg2">
                  <a:lumMod val="25000"/>
                </a:schemeClr>
              </a:buClr>
              <a:buFont typeface="Wingdings" charset="2"/>
              <a:buChar char="§"/>
            </a:pPr>
            <a:endParaRPr lang="en-US" dirty="0" smtClean="0"/>
          </a:p>
          <a:p>
            <a:pPr>
              <a:buClr>
                <a:schemeClr val="bg2">
                  <a:lumMod val="25000"/>
                </a:schemeClr>
              </a:buClr>
              <a:buFont typeface="Wingdings" charset="2"/>
              <a:buChar char="§"/>
            </a:pPr>
            <a:endParaRPr lang="en-US" dirty="0" smtClean="0"/>
          </a:p>
          <a:p>
            <a:pPr>
              <a:buClr>
                <a:schemeClr val="bg2">
                  <a:lumMod val="25000"/>
                </a:schemeClr>
              </a:buClr>
              <a:buFont typeface="Wingdings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95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215D77"/>
                </a:solidFill>
              </a:rPr>
              <a:t>Recommendations</a:t>
            </a:r>
            <a:endParaRPr lang="en-US" dirty="0">
              <a:solidFill>
                <a:srgbClr val="215D7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dirty="0" smtClean="0"/>
              <a:t>Connect research process with the end product(s)</a:t>
            </a:r>
          </a:p>
          <a:p>
            <a:pPr lvl="1"/>
            <a:r>
              <a:rPr lang="en-US" dirty="0"/>
              <a:t>Scaffolding research process </a:t>
            </a:r>
            <a:r>
              <a:rPr lang="en-US" dirty="0" smtClean="0"/>
              <a:t>with student reflection on learning.</a:t>
            </a:r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 smtClean="0"/>
              <a:t>Faculty &amp; librarian collaborate on developing assignments, topics and/or grading</a:t>
            </a:r>
          </a:p>
          <a:p>
            <a:pPr lvl="1"/>
            <a:r>
              <a:rPr lang="en-US" dirty="0" smtClean="0"/>
              <a:t> Consider the quality of the sources in grading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Possibly find the relationship between quality of the sources and the end product.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29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467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15D77"/>
                </a:solidFill>
              </a:rPr>
              <a:t>Questions, Ideas, Comments</a:t>
            </a:r>
            <a:endParaRPr lang="en-US" dirty="0">
              <a:solidFill>
                <a:srgbClr val="215D77"/>
              </a:solidFill>
            </a:endParaRPr>
          </a:p>
        </p:txBody>
      </p:sp>
      <p:pic>
        <p:nvPicPr>
          <p:cNvPr id="5" name="Picture 4" descr="Persuasive-Essay-Ide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1981200"/>
            <a:ext cx="3810000" cy="2942683"/>
          </a:xfrm>
          <a:prstGeom prst="rect">
            <a:avLst/>
          </a:prstGeom>
        </p:spPr>
      </p:pic>
      <p:pic>
        <p:nvPicPr>
          <p:cNvPr id="6" name="Picture 5" descr="quest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1905000"/>
            <a:ext cx="3578087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4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962400" y="2590800"/>
            <a:ext cx="1828800" cy="1828800"/>
          </a:xfrm>
          <a:prstGeom prst="ellipse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Garamond"/>
            </a:endParaRP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800100" y="1063896"/>
            <a:ext cx="7772400" cy="5731322"/>
            <a:chOff x="457200" y="868321"/>
            <a:chExt cx="8077200" cy="6103174"/>
          </a:xfrm>
        </p:grpSpPr>
        <p:sp>
          <p:nvSpPr>
            <p:cNvPr id="27" name="TextBox 3"/>
            <p:cNvSpPr txBox="1"/>
            <p:nvPr/>
          </p:nvSpPr>
          <p:spPr>
            <a:xfrm>
              <a:off x="3581400" y="868321"/>
              <a:ext cx="2133600" cy="595283"/>
            </a:xfrm>
            <a:prstGeom prst="rect">
              <a:avLst/>
            </a:prstGeom>
            <a:no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latin typeface="Helvetica Neue"/>
                </a:rPr>
                <a:t>1. Develop </a:t>
              </a:r>
              <a:br>
                <a:rPr lang="en-US" b="1" dirty="0" smtClean="0">
                  <a:latin typeface="Helvetica Neue"/>
                </a:rPr>
              </a:br>
              <a:r>
                <a:rPr lang="en-US" b="1" dirty="0" smtClean="0">
                  <a:latin typeface="Helvetica Neue"/>
                </a:rPr>
                <a:t>     test questions</a:t>
              </a:r>
              <a:endParaRPr lang="en-US" b="1" dirty="0">
                <a:latin typeface="Helvetica Neue"/>
              </a:endParaRPr>
            </a:p>
          </p:txBody>
        </p:sp>
        <p:sp>
          <p:nvSpPr>
            <p:cNvPr id="28" name="TextBox 4"/>
            <p:cNvSpPr txBox="1"/>
            <p:nvPr/>
          </p:nvSpPr>
          <p:spPr>
            <a:xfrm>
              <a:off x="6096000" y="1490322"/>
              <a:ext cx="1905000" cy="595283"/>
            </a:xfrm>
            <a:prstGeom prst="rect">
              <a:avLst/>
            </a:prstGeom>
            <a:solidFill>
              <a:srgbClr val="FAFD73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latin typeface="Helvetica Neue"/>
                </a:rPr>
                <a:t>2. Pilot/revise</a:t>
              </a:r>
              <a:br>
                <a:rPr lang="en-US" b="1" dirty="0" smtClean="0">
                  <a:latin typeface="Helvetica Neue"/>
                </a:rPr>
              </a:br>
              <a:r>
                <a:rPr lang="en-US" b="1" dirty="0" smtClean="0">
                  <a:latin typeface="Helvetica Neue"/>
                </a:rPr>
                <a:t>     questions</a:t>
              </a:r>
              <a:endParaRPr lang="en-US" b="1" dirty="0">
                <a:latin typeface="Helvetica Neue"/>
              </a:endParaRPr>
            </a:p>
          </p:txBody>
        </p:sp>
        <p:sp>
          <p:nvSpPr>
            <p:cNvPr id="29" name="TextBox 5"/>
            <p:cNvSpPr txBox="1"/>
            <p:nvPr/>
          </p:nvSpPr>
          <p:spPr>
            <a:xfrm>
              <a:off x="6324600" y="4080990"/>
              <a:ext cx="2209800" cy="363797"/>
            </a:xfrm>
            <a:prstGeom prst="rect">
              <a:avLst/>
            </a:prstGeom>
            <a:no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latin typeface="Helvetica Neue"/>
                </a:rPr>
                <a:t>4. Pretest</a:t>
              </a:r>
              <a:endParaRPr lang="en-US" b="1" dirty="0">
                <a:latin typeface="Helvetica Neue"/>
              </a:endParaRPr>
            </a:p>
          </p:txBody>
        </p:sp>
        <p:sp>
          <p:nvSpPr>
            <p:cNvPr id="30" name="TextBox 6"/>
            <p:cNvSpPr txBox="1"/>
            <p:nvPr/>
          </p:nvSpPr>
          <p:spPr>
            <a:xfrm>
              <a:off x="6400800" y="2709460"/>
              <a:ext cx="2057400" cy="595283"/>
            </a:xfrm>
            <a:prstGeom prst="rect">
              <a:avLst/>
            </a:prstGeom>
            <a:no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latin typeface="Helvetica Neue"/>
                </a:rPr>
                <a:t>3. Install tests in</a:t>
              </a:r>
              <a:br>
                <a:rPr lang="en-US" b="1" dirty="0" smtClean="0">
                  <a:latin typeface="Helvetica Neue"/>
                </a:rPr>
              </a:br>
              <a:r>
                <a:rPr lang="en-US" b="1" dirty="0" smtClean="0">
                  <a:latin typeface="Helvetica Neue"/>
                </a:rPr>
                <a:t>    Google Docs </a:t>
              </a:r>
              <a:endParaRPr lang="en-US" b="1" dirty="0">
                <a:latin typeface="Helvetica Neue"/>
              </a:endParaRPr>
            </a:p>
          </p:txBody>
        </p:sp>
        <p:sp>
          <p:nvSpPr>
            <p:cNvPr id="31" name="TextBox 8"/>
            <p:cNvSpPr txBox="1"/>
            <p:nvPr/>
          </p:nvSpPr>
          <p:spPr>
            <a:xfrm>
              <a:off x="3657600" y="5811277"/>
              <a:ext cx="2263588" cy="1160218"/>
            </a:xfrm>
            <a:prstGeom prst="rect">
              <a:avLst/>
            </a:prstGeom>
            <a:no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latin typeface="Helvetica Neue"/>
                </a:rPr>
                <a:t>6. Posttest in follow-up sessions prior to instruction </a:t>
              </a:r>
              <a:endParaRPr lang="en-US" b="1" dirty="0">
                <a:latin typeface="Helvetica Neue"/>
              </a:endParaRPr>
            </a:p>
          </p:txBody>
        </p:sp>
        <p:sp>
          <p:nvSpPr>
            <p:cNvPr id="32" name="TextBox 9"/>
            <p:cNvSpPr txBox="1"/>
            <p:nvPr/>
          </p:nvSpPr>
          <p:spPr>
            <a:xfrm>
              <a:off x="1143000" y="5452520"/>
              <a:ext cx="2209800" cy="629271"/>
            </a:xfrm>
            <a:prstGeom prst="rect">
              <a:avLst/>
            </a:prstGeom>
            <a:solidFill>
              <a:srgbClr val="FAFD73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latin typeface="Helvetica Neue"/>
                </a:rPr>
                <a:t>7. Tabulate and analyze data</a:t>
              </a:r>
              <a:endParaRPr lang="en-US" b="1" dirty="0">
                <a:latin typeface="Helvetica Neue"/>
              </a:endParaRPr>
            </a:p>
          </p:txBody>
        </p:sp>
        <p:sp>
          <p:nvSpPr>
            <p:cNvPr id="33" name="TextBox 10"/>
            <p:cNvSpPr txBox="1"/>
            <p:nvPr/>
          </p:nvSpPr>
          <p:spPr>
            <a:xfrm>
              <a:off x="457200" y="4114326"/>
              <a:ext cx="2613212" cy="894745"/>
            </a:xfrm>
            <a:prstGeom prst="rect">
              <a:avLst/>
            </a:prstGeom>
            <a:solidFill>
              <a:srgbClr val="FAFD73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latin typeface="Helvetica Neue"/>
                </a:rPr>
                <a:t>8. Share findings </a:t>
              </a:r>
              <a:br>
                <a:rPr lang="en-US" b="1" dirty="0" smtClean="0">
                  <a:latin typeface="Helvetica Neue"/>
                </a:rPr>
              </a:br>
              <a:r>
                <a:rPr lang="en-US" b="1" dirty="0" smtClean="0">
                  <a:latin typeface="Helvetica Neue"/>
                </a:rPr>
                <a:t>    among librarians &amp;</a:t>
              </a:r>
              <a:br>
                <a:rPr lang="en-US" b="1" dirty="0" smtClean="0">
                  <a:latin typeface="Helvetica Neue"/>
                </a:rPr>
              </a:br>
              <a:r>
                <a:rPr lang="en-US" b="1" dirty="0" smtClean="0">
                  <a:latin typeface="Helvetica Neue"/>
                </a:rPr>
                <a:t>    faculty</a:t>
              </a:r>
              <a:endParaRPr lang="en-US" b="1" dirty="0">
                <a:latin typeface="Helvetica Neue"/>
              </a:endParaRPr>
            </a:p>
          </p:txBody>
        </p:sp>
        <p:sp>
          <p:nvSpPr>
            <p:cNvPr id="34" name="TextBox 11"/>
            <p:cNvSpPr txBox="1"/>
            <p:nvPr/>
          </p:nvSpPr>
          <p:spPr>
            <a:xfrm>
              <a:off x="477636" y="2885192"/>
              <a:ext cx="2505068" cy="629271"/>
            </a:xfrm>
            <a:prstGeom prst="rect">
              <a:avLst/>
            </a:prstGeom>
            <a:solidFill>
              <a:srgbClr val="FAFD73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tabLst>
                  <a:tab pos="236538" algn="l"/>
                </a:tabLst>
                <a:defRPr/>
              </a:pPr>
              <a:r>
                <a:rPr lang="en-US" b="1" dirty="0" smtClean="0">
                  <a:latin typeface="Helvetica Neue"/>
                </a:rPr>
                <a:t>9. Modify strategies</a:t>
              </a:r>
              <a:br>
                <a:rPr lang="en-US" b="1" dirty="0" smtClean="0">
                  <a:latin typeface="Helvetica Neue"/>
                </a:rPr>
              </a:br>
              <a:r>
                <a:rPr lang="en-US" b="1" dirty="0" smtClean="0">
                  <a:latin typeface="Helvetica Neue"/>
                </a:rPr>
                <a:t>    in teaching</a:t>
              </a:r>
              <a:endParaRPr lang="en-US" b="1" dirty="0">
                <a:latin typeface="Helvetica Neue"/>
              </a:endParaRPr>
            </a:p>
          </p:txBody>
        </p:sp>
        <p:sp>
          <p:nvSpPr>
            <p:cNvPr id="35" name="TextBox 12"/>
            <p:cNvSpPr txBox="1"/>
            <p:nvPr/>
          </p:nvSpPr>
          <p:spPr>
            <a:xfrm>
              <a:off x="694765" y="1382460"/>
              <a:ext cx="2438400" cy="894745"/>
            </a:xfrm>
            <a:prstGeom prst="rect">
              <a:avLst/>
            </a:prstGeom>
            <a:no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latin typeface="Helvetica Neue"/>
                </a:rPr>
                <a:t>10. Determine</a:t>
              </a:r>
              <a:endParaRPr lang="en-US" b="1" dirty="0">
                <a:latin typeface="Helvetica Neue"/>
              </a:endParaRPr>
            </a:p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latin typeface="Helvetica Neue"/>
                </a:rPr>
                <a:t>      next cycle of</a:t>
              </a:r>
              <a:br>
                <a:rPr lang="en-US" b="1" dirty="0" smtClean="0">
                  <a:latin typeface="Helvetica Neue"/>
                </a:rPr>
              </a:br>
              <a:r>
                <a:rPr lang="en-US" b="1" dirty="0" smtClean="0">
                  <a:latin typeface="Helvetica Neue"/>
                </a:rPr>
                <a:t>      assessment </a:t>
              </a:r>
              <a:endParaRPr lang="en-US" b="1" dirty="0">
                <a:latin typeface="Helvetica Neue"/>
              </a:endParaRPr>
            </a:p>
          </p:txBody>
        </p:sp>
        <p:sp>
          <p:nvSpPr>
            <p:cNvPr id="30737" name="TextBox 13"/>
            <p:cNvSpPr txBox="1">
              <a:spLocks noChangeArrowheads="1"/>
            </p:cNvSpPr>
            <p:nvPr/>
          </p:nvSpPr>
          <p:spPr bwMode="auto">
            <a:xfrm>
              <a:off x="3901888" y="3086482"/>
              <a:ext cx="1600200" cy="855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80000"/>
                </a:lnSpc>
                <a:spcAft>
                  <a:spcPts val="5400"/>
                </a:spcAft>
              </a:pPr>
              <a:r>
                <a:rPr lang="en-US" sz="1900" dirty="0">
                  <a:solidFill>
                    <a:srgbClr val="FFFFFF"/>
                  </a:solidFill>
                  <a:latin typeface="Century Schoolbook"/>
                  <a:cs typeface="Century Schoolbook"/>
                </a:rPr>
                <a:t>Information Literacy Objectives</a:t>
              </a:r>
            </a:p>
          </p:txBody>
        </p:sp>
        <p:sp>
          <p:nvSpPr>
            <p:cNvPr id="37" name="Right Arrow 36"/>
            <p:cNvSpPr/>
            <p:nvPr/>
          </p:nvSpPr>
          <p:spPr>
            <a:xfrm rot="2061941">
              <a:off x="5923262" y="1095667"/>
              <a:ext cx="457200" cy="15239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Helvetica Neue"/>
                <a:cs typeface="Arial" charset="0"/>
              </a:endParaRPr>
            </a:p>
          </p:txBody>
        </p:sp>
        <p:sp>
          <p:nvSpPr>
            <p:cNvPr id="38" name="Right Arrow 37"/>
            <p:cNvSpPr/>
            <p:nvPr/>
          </p:nvSpPr>
          <p:spPr>
            <a:xfrm rot="3643386">
              <a:off x="7021616" y="2274131"/>
              <a:ext cx="457177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Helvetica Neue"/>
                <a:cs typeface="Arial" charset="0"/>
              </a:endParaRPr>
            </a:p>
          </p:txBody>
        </p:sp>
        <p:sp>
          <p:nvSpPr>
            <p:cNvPr id="39" name="Right Arrow 38"/>
            <p:cNvSpPr/>
            <p:nvPr/>
          </p:nvSpPr>
          <p:spPr>
            <a:xfrm rot="5748755">
              <a:off x="7407632" y="3623809"/>
              <a:ext cx="457177" cy="16827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Helvetica Neue"/>
                <a:cs typeface="Arial" charset="0"/>
              </a:endParaRPr>
            </a:p>
          </p:txBody>
        </p:sp>
        <p:sp>
          <p:nvSpPr>
            <p:cNvPr id="40" name="Left Arrow 39"/>
            <p:cNvSpPr/>
            <p:nvPr/>
          </p:nvSpPr>
          <p:spPr>
            <a:xfrm rot="17603488">
              <a:off x="7242117" y="4812532"/>
              <a:ext cx="503211" cy="157162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Helvetica Neue"/>
                <a:cs typeface="Arial" charset="0"/>
              </a:endParaRPr>
            </a:p>
          </p:txBody>
        </p:sp>
        <p:sp>
          <p:nvSpPr>
            <p:cNvPr id="41" name="Left Arrow 40"/>
            <p:cNvSpPr/>
            <p:nvPr/>
          </p:nvSpPr>
          <p:spPr>
            <a:xfrm rot="1428706">
              <a:off x="2896204" y="6233060"/>
              <a:ext cx="477837" cy="169854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Helvetica Neue"/>
                <a:cs typeface="Arial" charset="0"/>
              </a:endParaRPr>
            </a:p>
          </p:txBody>
        </p:sp>
        <p:sp>
          <p:nvSpPr>
            <p:cNvPr id="42" name="Right Arrow 41"/>
            <p:cNvSpPr/>
            <p:nvPr/>
          </p:nvSpPr>
          <p:spPr>
            <a:xfrm rot="14050225" flipV="1">
              <a:off x="1788896" y="5165691"/>
              <a:ext cx="415904" cy="1841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Helvetica Neue"/>
                <a:cs typeface="Arial" charset="0"/>
              </a:endParaRPr>
            </a:p>
          </p:txBody>
        </p:sp>
        <p:sp>
          <p:nvSpPr>
            <p:cNvPr id="43" name="Right Arrow 42"/>
            <p:cNvSpPr/>
            <p:nvPr/>
          </p:nvSpPr>
          <p:spPr>
            <a:xfrm rot="16200000">
              <a:off x="1409710" y="3771440"/>
              <a:ext cx="380981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Helvetica Neue"/>
                <a:cs typeface="Arial" charset="0"/>
              </a:endParaRPr>
            </a:p>
          </p:txBody>
        </p:sp>
        <p:sp>
          <p:nvSpPr>
            <p:cNvPr id="44" name="Right Arrow 43"/>
            <p:cNvSpPr/>
            <p:nvPr/>
          </p:nvSpPr>
          <p:spPr>
            <a:xfrm rot="18813949" flipV="1">
              <a:off x="1723956" y="2320538"/>
              <a:ext cx="380981" cy="1714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Helvetica Neue"/>
                <a:cs typeface="Arial" charset="0"/>
              </a:endParaRPr>
            </a:p>
          </p:txBody>
        </p:sp>
        <p:sp>
          <p:nvSpPr>
            <p:cNvPr id="45" name="Right Arrow 44"/>
            <p:cNvSpPr/>
            <p:nvPr/>
          </p:nvSpPr>
          <p:spPr>
            <a:xfrm rot="19970629">
              <a:off x="3083352" y="1138580"/>
              <a:ext cx="381000" cy="15239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Helvetica Neue"/>
                <a:cs typeface="Arial" charset="0"/>
              </a:endParaRPr>
            </a:p>
          </p:txBody>
        </p:sp>
      </p:grpSp>
      <p:sp>
        <p:nvSpPr>
          <p:cNvPr id="30725" name="TextBox 22"/>
          <p:cNvSpPr txBox="1">
            <a:spLocks noChangeArrowheads="1"/>
          </p:cNvSpPr>
          <p:nvPr/>
        </p:nvSpPr>
        <p:spPr bwMode="auto">
          <a:xfrm>
            <a:off x="0" y="253425"/>
            <a:ext cx="9372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091E24"/>
                </a:solidFill>
                <a:latin typeface="Garamond"/>
                <a:ea typeface="Helvetica Neue"/>
                <a:cs typeface="Garamond"/>
              </a:rPr>
              <a:t>Engaging faculty in assessment &amp; teaching</a:t>
            </a:r>
            <a:endParaRPr lang="en-US" sz="3200" dirty="0">
              <a:solidFill>
                <a:srgbClr val="091E24"/>
              </a:solidFill>
              <a:latin typeface="Garamond"/>
              <a:ea typeface="Helvetica Neue"/>
              <a:cs typeface="Garamond"/>
            </a:endParaRPr>
          </a:p>
        </p:txBody>
      </p:sp>
      <p:sp>
        <p:nvSpPr>
          <p:cNvPr id="24" name="TextBox 5"/>
          <p:cNvSpPr txBox="1"/>
          <p:nvPr/>
        </p:nvSpPr>
        <p:spPr bwMode="auto">
          <a:xfrm>
            <a:off x="6172200" y="5257800"/>
            <a:ext cx="1981200" cy="590550"/>
          </a:xfrm>
          <a:prstGeom prst="rect">
            <a:avLst/>
          </a:prstGeom>
          <a:solidFill>
            <a:srgbClr val="FAFD73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Helvetica Neue"/>
              </a:rPr>
              <a:t>5. Research </a:t>
            </a:r>
            <a:br>
              <a:rPr lang="en-US" b="1" dirty="0" smtClean="0">
                <a:latin typeface="Helvetica Neue"/>
              </a:rPr>
            </a:br>
            <a:r>
              <a:rPr lang="en-US" b="1" dirty="0" smtClean="0">
                <a:latin typeface="Helvetica Neue"/>
              </a:rPr>
              <a:t>    Instruction </a:t>
            </a:r>
            <a:endParaRPr lang="en-US" b="1" dirty="0">
              <a:latin typeface="Helvetica Neue"/>
            </a:endParaRPr>
          </a:p>
        </p:txBody>
      </p:sp>
      <p:sp>
        <p:nvSpPr>
          <p:cNvPr id="86" name="Left Arrow 85"/>
          <p:cNvSpPr/>
          <p:nvPr/>
        </p:nvSpPr>
        <p:spPr>
          <a:xfrm>
            <a:off x="6172200" y="6181526"/>
            <a:ext cx="4572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8146001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215D77"/>
                </a:solidFill>
              </a:rPr>
              <a:t>References</a:t>
            </a:r>
            <a:endParaRPr lang="en-US" dirty="0">
              <a:solidFill>
                <a:srgbClr val="215D7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rgbClr val="AD0000"/>
                </a:solidFill>
              </a:rPr>
              <a:t>Pretest</a:t>
            </a:r>
            <a:r>
              <a:rPr lang="en-US" sz="18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: </a:t>
            </a:r>
            <a:r>
              <a:rPr lang="en-US" sz="1800" dirty="0" smtClean="0">
                <a:latin typeface="Helvetica"/>
                <a:cs typeface="Helvetica"/>
              </a:rPr>
              <a:t>https://docs.google.com/spreadsheet/viewform? </a:t>
            </a:r>
            <a:r>
              <a:rPr lang="en-US" sz="1800" dirty="0" err="1" smtClean="0">
                <a:latin typeface="Helvetica"/>
                <a:cs typeface="Helvetica"/>
              </a:rPr>
              <a:t>formkey</a:t>
            </a:r>
            <a:r>
              <a:rPr lang="en-US" sz="1800" dirty="0" smtClean="0">
                <a:latin typeface="Helvetica"/>
                <a:cs typeface="Helvetica"/>
              </a:rPr>
              <a:t>=dEgyWVc5MGZYODRTSUJOSW9HeWIwWnc6MQ</a:t>
            </a:r>
            <a:br>
              <a:rPr lang="en-US" sz="1800" dirty="0" smtClean="0">
                <a:latin typeface="Helvetica"/>
                <a:cs typeface="Helvetica"/>
              </a:rPr>
            </a:br>
            <a:endParaRPr lang="en-US" sz="1800" dirty="0" smtClean="0">
              <a:latin typeface="Helvetica"/>
              <a:cs typeface="Helvetica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AD0000"/>
                </a:solidFill>
              </a:rPr>
              <a:t>Posttest</a:t>
            </a:r>
            <a:r>
              <a:rPr lang="en-US" sz="1800" b="1" dirty="0" smtClean="0">
                <a:solidFill>
                  <a:srgbClr val="0F3661"/>
                </a:solidFill>
              </a:rPr>
              <a:t>: </a:t>
            </a:r>
            <a:r>
              <a:rPr lang="en-US" sz="1800" dirty="0" smtClean="0">
                <a:latin typeface="Helvetica"/>
                <a:cs typeface="Helvetica"/>
              </a:rPr>
              <a:t>https://docs.google.com/spreadsheet/viewform?formkey=dG1WTzZoR3pPOERyWlBSRVUzT2xFNmc6MA</a:t>
            </a:r>
          </a:p>
          <a:p>
            <a:pPr>
              <a:buNone/>
            </a:pPr>
            <a:endParaRPr lang="en-US" sz="1800" dirty="0" smtClean="0">
              <a:latin typeface="Helvetica"/>
              <a:cs typeface="Helvetica"/>
            </a:endParaRPr>
          </a:p>
          <a:p>
            <a:pPr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3614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609600"/>
            <a:ext cx="5334000" cy="522762"/>
          </a:xfrm>
        </p:spPr>
        <p:txBody>
          <a:bodyPr>
            <a:noAutofit/>
          </a:bodyPr>
          <a:lstStyle/>
          <a:p>
            <a:r>
              <a:rPr lang="en-US" sz="2900" dirty="0" smtClean="0">
                <a:solidFill>
                  <a:srgbClr val="215D77"/>
                </a:solidFill>
              </a:rPr>
              <a:t>Assessment  Instruments</a:t>
            </a:r>
            <a:endParaRPr lang="en-US" sz="2900" dirty="0">
              <a:solidFill>
                <a:srgbClr val="215D7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286000" y="1371600"/>
            <a:ext cx="6172200" cy="1371600"/>
          </a:xfrm>
        </p:spPr>
        <p:txBody>
          <a:bodyPr>
            <a:noAutofit/>
          </a:bodyPr>
          <a:lstStyle/>
          <a:p>
            <a:pPr marL="274320" indent="-274320">
              <a:lnSpc>
                <a:spcPct val="114000"/>
              </a:lnSpc>
              <a:spcBef>
                <a:spcPts val="0"/>
              </a:spcBef>
              <a:buClr>
                <a:srgbClr val="AD0000"/>
              </a:buClr>
              <a:buFont typeface="Wingdings" charset="2"/>
              <a:buChar char="§"/>
              <a:tabLst>
                <a:tab pos="633413" algn="l"/>
              </a:tabLst>
              <a:defRPr/>
            </a:pPr>
            <a:r>
              <a:rPr lang="en-US" sz="2200" b="0" dirty="0" smtClean="0">
                <a:solidFill>
                  <a:srgbClr val="000000"/>
                </a:solidFill>
              </a:rPr>
              <a:t>Un-identical Pretest and Posttest for </a:t>
            </a:r>
            <a:r>
              <a:rPr lang="en-US" sz="2200" b="0" dirty="0" smtClean="0"/>
              <a:t/>
            </a:r>
            <a:br>
              <a:rPr lang="en-US" sz="2200" b="0" dirty="0" smtClean="0"/>
            </a:br>
            <a:r>
              <a:rPr lang="en-US" sz="2200" b="0" dirty="0" smtClean="0"/>
              <a:t>	- </a:t>
            </a:r>
            <a:r>
              <a:rPr lang="en-US" sz="2200" b="0" dirty="0" smtClean="0">
                <a:solidFill>
                  <a:srgbClr val="900000"/>
                </a:solidFill>
              </a:rPr>
              <a:t>IL Objective </a:t>
            </a:r>
            <a:r>
              <a:rPr lang="en-US" sz="2200" b="0" dirty="0">
                <a:solidFill>
                  <a:srgbClr val="900000"/>
                </a:solidFill>
              </a:rPr>
              <a:t>1</a:t>
            </a:r>
            <a:r>
              <a:rPr lang="en-US" sz="2200" b="0" dirty="0">
                <a:solidFill>
                  <a:srgbClr val="000000"/>
                </a:solidFill>
              </a:rPr>
              <a:t>: Understanding </a:t>
            </a:r>
            <a:r>
              <a:rPr lang="en-US" sz="2200" b="0" dirty="0" smtClean="0">
                <a:solidFill>
                  <a:srgbClr val="000000"/>
                </a:solidFill>
              </a:rPr>
              <a:t>Sources (5 items)</a:t>
            </a:r>
            <a:endParaRPr lang="en-US" sz="2200" b="0" dirty="0">
              <a:solidFill>
                <a:srgbClr val="000000"/>
              </a:solidFill>
            </a:endParaRPr>
          </a:p>
          <a:p>
            <a:pPr marL="273050" indent="-273050">
              <a:lnSpc>
                <a:spcPct val="114000"/>
              </a:lnSpc>
              <a:spcBef>
                <a:spcPts val="0"/>
              </a:spcBef>
              <a:buClr>
                <a:schemeClr val="bg2">
                  <a:lumMod val="25000"/>
                </a:schemeClr>
              </a:buClr>
              <a:buNone/>
              <a:defRPr/>
            </a:pPr>
            <a:r>
              <a:rPr lang="en-US" sz="2200" b="0" dirty="0" smtClean="0">
                <a:solidFill>
                  <a:srgbClr val="900000"/>
                </a:solidFill>
              </a:rPr>
              <a:t>	    - IL Objective </a:t>
            </a:r>
            <a:r>
              <a:rPr lang="en-US" sz="2200" b="0" dirty="0">
                <a:solidFill>
                  <a:srgbClr val="900000"/>
                </a:solidFill>
              </a:rPr>
              <a:t>2</a:t>
            </a:r>
            <a:r>
              <a:rPr lang="en-US" sz="2200" b="0" dirty="0">
                <a:solidFill>
                  <a:srgbClr val="000000"/>
                </a:solidFill>
              </a:rPr>
              <a:t>: Structuring Queries </a:t>
            </a:r>
            <a:r>
              <a:rPr lang="en-US" sz="2200" b="0" dirty="0" smtClean="0">
                <a:solidFill>
                  <a:srgbClr val="000000"/>
                </a:solidFill>
              </a:rPr>
              <a:t>Properly (5 items)</a:t>
            </a:r>
          </a:p>
          <a:p>
            <a:pPr marL="273050" indent="-273050">
              <a:lnSpc>
                <a:spcPct val="114000"/>
              </a:lnSpc>
              <a:spcBef>
                <a:spcPts val="0"/>
              </a:spcBef>
              <a:buClr>
                <a:srgbClr val="AD0000"/>
              </a:buClr>
              <a:buFont typeface="Arial" pitchFamily="34" charset="0"/>
              <a:buChar char="•"/>
              <a:defRPr/>
            </a:pPr>
            <a:r>
              <a:rPr lang="en-US" sz="2200" b="0" dirty="0" smtClean="0">
                <a:solidFill>
                  <a:srgbClr val="000000"/>
                </a:solidFill>
              </a:rPr>
              <a:t>Two correct answers for each question</a:t>
            </a:r>
          </a:p>
          <a:p>
            <a:pPr marL="273050" indent="-273050">
              <a:lnSpc>
                <a:spcPct val="114000"/>
              </a:lnSpc>
              <a:spcBef>
                <a:spcPts val="0"/>
              </a:spcBef>
              <a:buClr>
                <a:srgbClr val="AD0000"/>
              </a:buClr>
              <a:buFont typeface="Arial" pitchFamily="34" charset="0"/>
              <a:buChar char="•"/>
              <a:defRPr/>
            </a:pPr>
            <a:r>
              <a:rPr lang="en-US" sz="2200" b="0" dirty="0" smtClean="0">
                <a:solidFill>
                  <a:srgbClr val="000000"/>
                </a:solidFill>
              </a:rPr>
              <a:t>Corresponding questions in parallel structure</a:t>
            </a:r>
            <a:endParaRPr lang="en-US" sz="2200" b="0" dirty="0">
              <a:solidFill>
                <a:srgbClr val="000000"/>
              </a:solidFill>
            </a:endParaRPr>
          </a:p>
          <a:p>
            <a:pPr marL="280988" indent="-280988">
              <a:buClr>
                <a:srgbClr val="AD0000"/>
              </a:buClr>
              <a:buFont typeface="Arial" pitchFamily="34" charset="0"/>
              <a:buChar char="•"/>
            </a:pPr>
            <a:r>
              <a:rPr lang="en-US" sz="2200" b="0" dirty="0" smtClean="0">
                <a:solidFill>
                  <a:srgbClr val="000000"/>
                </a:solidFill>
              </a:rPr>
              <a:t>Conservative rule in scoring </a:t>
            </a:r>
          </a:p>
          <a:p>
            <a:pPr>
              <a:buFont typeface="Arial"/>
              <a:buChar char="•"/>
            </a:pPr>
            <a:endParaRPr lang="en-US" sz="2200" dirty="0" smtClean="0"/>
          </a:p>
          <a:p>
            <a:pPr>
              <a:buFont typeface="Arial"/>
              <a:buChar char="•"/>
            </a:pPr>
            <a:endParaRPr lang="en-US" sz="2200" dirty="0" smtClean="0"/>
          </a:p>
          <a:p>
            <a:pPr>
              <a:buFont typeface="Arial"/>
              <a:buChar char="•"/>
            </a:pPr>
            <a:endParaRPr lang="en-US" sz="2200" dirty="0" smtClean="0"/>
          </a:p>
          <a:p>
            <a:pPr>
              <a:buFont typeface="Arial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7299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5048"/>
            <a:ext cx="6248400" cy="9906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215D77"/>
                </a:solidFill>
              </a:rPr>
              <a:t>Assessment  Instruments </a:t>
            </a:r>
            <a:r>
              <a:rPr lang="en-US" sz="2000" dirty="0" smtClean="0">
                <a:solidFill>
                  <a:srgbClr val="215D77"/>
                </a:solidFill>
              </a:rPr>
              <a:t>continued </a:t>
            </a:r>
            <a:r>
              <a:rPr lang="en-US" sz="3700" dirty="0" smtClean="0">
                <a:solidFill>
                  <a:srgbClr val="215D77"/>
                </a:solidFill>
              </a:rPr>
              <a:t>	 		</a:t>
            </a:r>
            <a:endParaRPr lang="en-US" sz="3700" dirty="0">
              <a:solidFill>
                <a:srgbClr val="215D7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50848"/>
            <a:ext cx="7467600" cy="4873752"/>
          </a:xfrm>
        </p:spPr>
        <p:txBody>
          <a:bodyPr>
            <a:noAutofit/>
          </a:bodyPr>
          <a:lstStyle/>
          <a:p>
            <a:pPr marL="274320" indent="-274320">
              <a:lnSpc>
                <a:spcPct val="114000"/>
              </a:lnSpc>
              <a:spcBef>
                <a:spcPts val="0"/>
              </a:spcBef>
              <a:buClr>
                <a:srgbClr val="AD0000"/>
              </a:buClr>
              <a:buFont typeface="Wingdings" charset="2"/>
              <a:buChar char="§"/>
              <a:defRPr/>
            </a:pPr>
            <a:r>
              <a:rPr lang="en-US" sz="2200" dirty="0" smtClean="0">
                <a:solidFill>
                  <a:srgbClr val="000000"/>
                </a:solidFill>
              </a:rPr>
              <a:t>Demographic items in the tests</a:t>
            </a:r>
            <a:endParaRPr lang="en-US" sz="2200" dirty="0">
              <a:solidFill>
                <a:srgbClr val="000000"/>
              </a:solidFill>
            </a:endParaRPr>
          </a:p>
          <a:p>
            <a:pPr lvl="2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/>
            </a:pPr>
            <a:r>
              <a:rPr lang="en-US" sz="2200" dirty="0">
                <a:solidFill>
                  <a:srgbClr val="000000"/>
                </a:solidFill>
              </a:rPr>
              <a:t>Course (</a:t>
            </a:r>
            <a:r>
              <a:rPr lang="en-US" sz="2200" dirty="0" smtClean="0">
                <a:solidFill>
                  <a:srgbClr val="000000"/>
                </a:solidFill>
              </a:rPr>
              <a:t>CMP-125</a:t>
            </a:r>
            <a:r>
              <a:rPr lang="en-US" sz="2200" dirty="0">
                <a:solidFill>
                  <a:srgbClr val="000000"/>
                </a:solidFill>
              </a:rPr>
              <a:t>, BHP-150)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/>
            </a:pPr>
            <a:r>
              <a:rPr lang="en-US" sz="2200" dirty="0">
                <a:solidFill>
                  <a:srgbClr val="000000"/>
                </a:solidFill>
              </a:rPr>
              <a:t>Class (FR, SO, JR, SR)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/>
            </a:pPr>
            <a:r>
              <a:rPr lang="en-US" sz="2200" dirty="0">
                <a:solidFill>
                  <a:srgbClr val="000000"/>
                </a:solidFill>
              </a:rPr>
              <a:t>Area of Study</a:t>
            </a:r>
          </a:p>
          <a:p>
            <a:pPr>
              <a:buFont typeface="Arial"/>
              <a:buChar char="•"/>
            </a:pPr>
            <a:r>
              <a:rPr lang="en-US" sz="2200" dirty="0" smtClean="0"/>
              <a:t>Scaffolding activity with worksheet</a:t>
            </a:r>
          </a:p>
          <a:p>
            <a:pPr>
              <a:buFont typeface="Arial"/>
              <a:buChar char="•"/>
            </a:pPr>
            <a:r>
              <a:rPr lang="en-US" sz="2200" dirty="0" smtClean="0"/>
              <a:t>One-minute paper</a:t>
            </a:r>
          </a:p>
          <a:p>
            <a:pPr>
              <a:buFont typeface="Arial"/>
              <a:buChar char="•"/>
            </a:pPr>
            <a:r>
              <a:rPr lang="en-US" sz="2200" dirty="0" smtClean="0"/>
              <a:t>Quiz (teaching faculty designed)</a:t>
            </a:r>
          </a:p>
          <a:p>
            <a:pPr>
              <a:buFont typeface="Arial"/>
              <a:buChar char="•"/>
            </a:pPr>
            <a:r>
              <a:rPr lang="en-US" sz="2200" dirty="0" smtClean="0"/>
              <a:t>Teaching faculty observation</a:t>
            </a:r>
          </a:p>
          <a:p>
            <a:pPr>
              <a:buFont typeface="Arial"/>
              <a:buChar char="•"/>
            </a:pPr>
            <a:r>
              <a:rPr lang="en-US" sz="2200" dirty="0" smtClean="0"/>
              <a:t>Student reflection of learning</a:t>
            </a:r>
          </a:p>
          <a:p>
            <a:pPr>
              <a:buFont typeface="Arial"/>
              <a:buChar char="•"/>
            </a:pPr>
            <a:endParaRPr lang="en-US" sz="2200" dirty="0" smtClean="0"/>
          </a:p>
          <a:p>
            <a:pPr>
              <a:buFont typeface="Arial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8286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467600" cy="1143000"/>
          </a:xfrm>
        </p:spPr>
        <p:txBody>
          <a:bodyPr>
            <a:normAutofit/>
          </a:bodyPr>
          <a:lstStyle/>
          <a:p>
            <a:r>
              <a:rPr lang="en-US" sz="2900" dirty="0" smtClean="0">
                <a:solidFill>
                  <a:srgbClr val="145779"/>
                </a:solidFill>
              </a:rPr>
              <a:t>Help for students in learning IL</a:t>
            </a:r>
            <a:endParaRPr lang="en-US" sz="2900" dirty="0">
              <a:solidFill>
                <a:srgbClr val="14577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7845552" cy="4495800"/>
          </a:xfrm>
        </p:spPr>
        <p:txBody>
          <a:bodyPr>
            <a:normAutofit/>
          </a:bodyPr>
          <a:lstStyle/>
          <a:p>
            <a:pPr>
              <a:buClr>
                <a:srgbClr val="AD0000"/>
              </a:buClr>
              <a:buFont typeface="Wingdings" charset="2"/>
              <a:buChar char="§"/>
            </a:pPr>
            <a:r>
              <a:rPr lang="en-US" sz="2200" dirty="0" smtClean="0">
                <a:solidFill>
                  <a:srgbClr val="C00000"/>
                </a:solidFill>
                <a:hlinkClick r:id="rId3"/>
              </a:rPr>
              <a:t>Research guides </a:t>
            </a:r>
            <a:r>
              <a:rPr lang="en-US" sz="2200" dirty="0" smtClean="0"/>
              <a:t>for classes</a:t>
            </a:r>
          </a:p>
          <a:p>
            <a:pPr>
              <a:buClr>
                <a:schemeClr val="bg2">
                  <a:lumMod val="25000"/>
                </a:schemeClr>
              </a:buClr>
              <a:buNone/>
            </a:pPr>
            <a:r>
              <a:rPr lang="en-US" sz="2200" dirty="0" smtClean="0"/>
              <a:t> 	Additional research guide pages on the use of different types of sources and when best to use which type</a:t>
            </a:r>
          </a:p>
          <a:p>
            <a:pPr>
              <a:buClr>
                <a:srgbClr val="AD0000"/>
              </a:buClr>
              <a:buFont typeface="Wingdings" charset="2"/>
              <a:buChar char="§"/>
            </a:pPr>
            <a:r>
              <a:rPr lang="en-US" sz="2200" dirty="0" smtClean="0"/>
              <a:t>Online tutorials on basic IL concepts.</a:t>
            </a:r>
          </a:p>
          <a:p>
            <a:pPr>
              <a:buClr>
                <a:srgbClr val="AD0000"/>
              </a:buClr>
              <a:buFont typeface="Wingdings" charset="2"/>
              <a:buChar char="§"/>
            </a:pPr>
            <a:r>
              <a:rPr lang="en-US" sz="2200" dirty="0" smtClean="0"/>
              <a:t>Answers/rationale sheet to students after the first research instruction (RI) session for them to review and learn about the IL concepts </a:t>
            </a:r>
          </a:p>
          <a:p>
            <a:pPr>
              <a:buClr>
                <a:srgbClr val="3366FF"/>
              </a:buClr>
              <a:buFont typeface="Arial"/>
              <a:buChar char="•"/>
            </a:pPr>
            <a:endParaRPr lang="en-US" sz="2200" dirty="0" smtClean="0"/>
          </a:p>
          <a:p>
            <a:pPr>
              <a:buClr>
                <a:srgbClr val="3366FF"/>
              </a:buClr>
              <a:buFont typeface="Arial"/>
              <a:buChar char="•"/>
            </a:pPr>
            <a:endParaRPr lang="en-US" sz="2200" dirty="0" smtClean="0"/>
          </a:p>
          <a:p>
            <a:pPr>
              <a:buClr>
                <a:srgbClr val="3366FF"/>
              </a:buClr>
              <a:buFont typeface="Arial"/>
              <a:buChar char="•"/>
            </a:pPr>
            <a:endParaRPr lang="en-US" sz="2200" dirty="0" smtClean="0"/>
          </a:p>
          <a:p>
            <a:pPr>
              <a:buClr>
                <a:srgbClr val="3366FF"/>
              </a:buClr>
              <a:buFont typeface="Arial"/>
              <a:buChar char="•"/>
            </a:pPr>
            <a:endParaRPr lang="en-US" sz="2200" dirty="0" smtClean="0"/>
          </a:p>
          <a:p>
            <a:pPr>
              <a:buClr>
                <a:srgbClr val="3366FF"/>
              </a:buClr>
              <a:buFont typeface="Arial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0017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6172200" cy="685800"/>
          </a:xfrm>
        </p:spPr>
        <p:txBody>
          <a:bodyPr>
            <a:noAutofit/>
          </a:bodyPr>
          <a:lstStyle/>
          <a:p>
            <a:r>
              <a:rPr lang="en-US" sz="2900" dirty="0" smtClean="0">
                <a:solidFill>
                  <a:srgbClr val="215D77"/>
                </a:solidFill>
              </a:rPr>
              <a:t>Target Audience of Assessment </a:t>
            </a:r>
            <a:br>
              <a:rPr lang="en-US" sz="2900" dirty="0" smtClean="0">
                <a:solidFill>
                  <a:srgbClr val="215D77"/>
                </a:solidFill>
              </a:rPr>
            </a:br>
            <a:endParaRPr lang="en-US" sz="29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8153400" cy="121920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AD0000"/>
              </a:buClr>
              <a:buFont typeface="Wingdings" charset="2"/>
              <a:buChar char="§"/>
            </a:pPr>
            <a:r>
              <a:rPr lang="en-US" sz="2200" dirty="0" smtClean="0"/>
              <a:t>Research Writing (CMP-125).</a:t>
            </a:r>
          </a:p>
          <a:p>
            <a:pPr marL="514350" indent="-514350">
              <a:buClr>
                <a:srgbClr val="AD0000"/>
              </a:buClr>
              <a:buFont typeface="Wingdings" charset="2"/>
              <a:buChar char="§"/>
            </a:pPr>
            <a:r>
              <a:rPr lang="en-US" sz="2200" dirty="0" smtClean="0"/>
              <a:t>Baccalaureate Honors Program (BHP-150).</a:t>
            </a:r>
          </a:p>
          <a:p>
            <a:pPr>
              <a:buClr>
                <a:srgbClr val="AD0000"/>
              </a:buClr>
            </a:pPr>
            <a:endParaRPr lang="en-US" sz="2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1" y="2696817"/>
          <a:ext cx="7772399" cy="1113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454"/>
                <a:gridCol w="1766454"/>
                <a:gridCol w="1625138"/>
                <a:gridCol w="2614353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Helvetica"/>
                          <a:cs typeface="Helvetica"/>
                        </a:rPr>
                        <a:t>1st Year</a:t>
                      </a:r>
                      <a:endParaRPr lang="en-US" sz="22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Helvetica"/>
                          <a:cs typeface="Helvetica"/>
                        </a:rPr>
                        <a:t>2</a:t>
                      </a:r>
                      <a:r>
                        <a:rPr lang="en-US" sz="2200" baseline="30000" dirty="0" smtClean="0">
                          <a:latin typeface="Helvetica"/>
                          <a:cs typeface="Helvetica"/>
                        </a:rPr>
                        <a:t>nd</a:t>
                      </a:r>
                      <a:r>
                        <a:rPr lang="en-US" sz="220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2200" baseline="0" dirty="0" smtClean="0">
                          <a:latin typeface="Helvetica"/>
                          <a:cs typeface="Helvetica"/>
                        </a:rPr>
                        <a:t> Year</a:t>
                      </a:r>
                      <a:endParaRPr lang="en-US" sz="22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Helvetica"/>
                          <a:cs typeface="Helvetica"/>
                        </a:rPr>
                        <a:t>3</a:t>
                      </a:r>
                      <a:r>
                        <a:rPr lang="en-US" sz="2200" baseline="30000" dirty="0" smtClean="0">
                          <a:latin typeface="Helvetica"/>
                          <a:cs typeface="Helvetica"/>
                        </a:rPr>
                        <a:t>rd</a:t>
                      </a:r>
                      <a:r>
                        <a:rPr lang="en-US" sz="2200" dirty="0" smtClean="0">
                          <a:latin typeface="Helvetica"/>
                          <a:cs typeface="Helvetica"/>
                        </a:rPr>
                        <a:t> Year</a:t>
                      </a:r>
                      <a:endParaRPr lang="en-US" sz="22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Helvetica"/>
                          <a:cs typeface="Helvetica"/>
                        </a:rPr>
                        <a:t>4</a:t>
                      </a:r>
                      <a:r>
                        <a:rPr lang="en-US" sz="2200" baseline="30000" dirty="0" smtClean="0">
                          <a:latin typeface="Helvetica"/>
                          <a:cs typeface="Helvetica"/>
                        </a:rPr>
                        <a:t>th</a:t>
                      </a:r>
                      <a:r>
                        <a:rPr lang="en-US" sz="2200" baseline="0" dirty="0" smtClean="0">
                          <a:latin typeface="Helvetica"/>
                          <a:cs typeface="Helvetica"/>
                        </a:rPr>
                        <a:t> Year &amp; other </a:t>
                      </a:r>
                      <a:endParaRPr lang="en-US" sz="22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6559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82%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57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467600" cy="990600"/>
          </a:xfrm>
        </p:spPr>
        <p:txBody>
          <a:bodyPr>
            <a:normAutofit/>
          </a:bodyPr>
          <a:lstStyle/>
          <a:p>
            <a:r>
              <a:rPr lang="en-US" sz="2900" dirty="0" smtClean="0">
                <a:solidFill>
                  <a:srgbClr val="215D77"/>
                </a:solidFill>
              </a:rPr>
              <a:t>Experimental Groups </a:t>
            </a:r>
            <a:br>
              <a:rPr lang="en-US" sz="2900" dirty="0" smtClean="0">
                <a:solidFill>
                  <a:srgbClr val="215D77"/>
                </a:solidFill>
              </a:rPr>
            </a:br>
            <a:r>
              <a:rPr lang="en-US" sz="2900" dirty="0" smtClean="0">
                <a:solidFill>
                  <a:srgbClr val="215D77"/>
                </a:solidFill>
              </a:rPr>
              <a:t>for Instruction &amp; Assessment </a:t>
            </a:r>
            <a:endParaRPr lang="en-US" sz="2900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215D77"/>
                </a:solidFill>
              </a:rPr>
              <a:t>Preview</a:t>
            </a:r>
            <a:r>
              <a:rPr lang="en-US" dirty="0" smtClean="0"/>
              <a:t>:  students previewed </a:t>
            </a:r>
            <a:r>
              <a:rPr lang="en-US" dirty="0" smtClean="0">
                <a:hlinkClick r:id="rId3"/>
              </a:rPr>
              <a:t>research guide </a:t>
            </a:r>
            <a:r>
              <a:rPr lang="en-US" dirty="0" smtClean="0"/>
              <a:t>and took graded quiz before or right after the RI session.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215D77"/>
                </a:solidFill>
              </a:rPr>
              <a:t>Active Learning</a:t>
            </a:r>
            <a:r>
              <a:rPr lang="en-US" dirty="0" smtClean="0"/>
              <a:t>: students did a scaffolding worksheet to define topic and keywords, and use of AND/OR/Truncation/Phrase Search.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215D77"/>
                </a:solidFill>
              </a:rPr>
              <a:t>Multiple-sessions</a:t>
            </a:r>
            <a:r>
              <a:rPr lang="en-US" dirty="0" smtClean="0"/>
              <a:t>: two librarians taught 2 RI sessions and helped multiple follow-ups  with three classes. One class did not take the pretest (group B).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8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20200</TotalTime>
  <Words>1803</Words>
  <Application>Microsoft Office PowerPoint</Application>
  <PresentationFormat>On-screen Show (4:3)</PresentationFormat>
  <Paragraphs>384</Paragraphs>
  <Slides>40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Oriel</vt:lpstr>
      <vt:lpstr>PowerPoint Presentation</vt:lpstr>
      <vt:lpstr>Overview</vt:lpstr>
      <vt:lpstr>Learning Objectives of Information Literacy for Undergraduates at Rider University </vt:lpstr>
      <vt:lpstr>PowerPoint Presentation</vt:lpstr>
      <vt:lpstr>Assessment  Instruments</vt:lpstr>
      <vt:lpstr>Assessment  Instruments continued     </vt:lpstr>
      <vt:lpstr>Help for students in learning IL</vt:lpstr>
      <vt:lpstr>Target Audience of Assessment  </vt:lpstr>
      <vt:lpstr>Experimental Groups  for Instruction &amp; Assessment </vt:lpstr>
      <vt:lpstr>Other Groups for Instruction  and Assessment</vt:lpstr>
      <vt:lpstr>Sample Sizes (N)</vt:lpstr>
      <vt:lpstr>Preview Group –  Teaching Method Instructor 1</vt:lpstr>
      <vt:lpstr>First Session: Quiz Questions</vt:lpstr>
      <vt:lpstr>Results of the Quiz (17 students)</vt:lpstr>
      <vt:lpstr>Second Session:  Goals of the Assignment</vt:lpstr>
      <vt:lpstr>Essay 3 Results</vt:lpstr>
      <vt:lpstr>Students’ Thoughts on the Exploratory Essay</vt:lpstr>
      <vt:lpstr>Preview Group –  Teaching Method Instructor 2</vt:lpstr>
      <vt:lpstr>Preview Group –  Instructor 2: Results</vt:lpstr>
      <vt:lpstr>Did Pre-Exposure Help?</vt:lpstr>
      <vt:lpstr>Active Learning Group – Teaching Method</vt:lpstr>
      <vt:lpstr>PowerPoint Presentation</vt:lpstr>
      <vt:lpstr>What is the Most Important Thing You Learned? (One Minute Paper)</vt:lpstr>
      <vt:lpstr>What Questions do You Still Have? (One Minute Paper)</vt:lpstr>
      <vt:lpstr>Active Learning Group - Findings</vt:lpstr>
      <vt:lpstr>Multi-Sessions Group</vt:lpstr>
      <vt:lpstr>Two Posttests for  Multiple-Sessions Group</vt:lpstr>
      <vt:lpstr>Overall Findings of Students’ IL Spring 2012</vt:lpstr>
      <vt:lpstr>Pretests of Students by Groups  Spring 2012</vt:lpstr>
      <vt:lpstr>Posttests by Groups, Spring 2012</vt:lpstr>
      <vt:lpstr>Pre- and Posttest Scores for Questions  1- 5 by Groups (Objective 1 -  Identify Sources)</vt:lpstr>
      <vt:lpstr>Pre- and Posttest Scores for Questions   6- 10 by Groups (Objective 2 – search skills )</vt:lpstr>
      <vt:lpstr>PowerPoint Presentation</vt:lpstr>
      <vt:lpstr>Pre- and Posttest by Questions</vt:lpstr>
      <vt:lpstr>What did we learn? </vt:lpstr>
      <vt:lpstr>What did we learn ? - continued</vt:lpstr>
      <vt:lpstr>Next Steps</vt:lpstr>
      <vt:lpstr>Recommendations</vt:lpstr>
      <vt:lpstr>Questions, Ideas, Comments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Library</dc:creator>
  <cp:lastModifiedBy>Library</cp:lastModifiedBy>
  <cp:revision>81</cp:revision>
  <dcterms:created xsi:type="dcterms:W3CDTF">2012-12-19T05:38:16Z</dcterms:created>
  <dcterms:modified xsi:type="dcterms:W3CDTF">2013-01-03T20:18:42Z</dcterms:modified>
</cp:coreProperties>
</file>