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0"/>
  </p:notesMasterIdLst>
  <p:sldIdLst>
    <p:sldId id="256" r:id="rId2"/>
    <p:sldId id="264" r:id="rId3"/>
    <p:sldId id="267" r:id="rId4"/>
    <p:sldId id="269" r:id="rId5"/>
    <p:sldId id="270" r:id="rId6"/>
    <p:sldId id="272" r:id="rId7"/>
    <p:sldId id="271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63" r:id="rId16"/>
    <p:sldId id="281" r:id="rId17"/>
    <p:sldId id="282" r:id="rId18"/>
    <p:sldId id="283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49" autoAdjust="0"/>
    <p:restoredTop sz="99797" autoAdjust="0"/>
  </p:normalViewPr>
  <p:slideViewPr>
    <p:cSldViewPr>
      <p:cViewPr>
        <p:scale>
          <a:sx n="75" d="100"/>
          <a:sy n="75" d="100"/>
        </p:scale>
        <p:origin x="-62" y="10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sewili.SHU\Desktop\My%20Documents\GRANTS%20&amp;%20PROJECTS\2012%20Vale%20presentation\Figures%20for%20powerpoint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sewili.SHU\Desktop\My%20Documents\Talks%20&amp;%20seminars\2012%20Vale%20presentation\science%20circs%20with%20figs%2022%20to%2030%20and%20table%202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sewili.SHU\Desktop\My%20Documents\Talks%20&amp;%20seminars\2012%20Vale%20presentation\science%20circs%20with%20figs%2022%20to%2030%20and%20table%20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sewili.SHU\Desktop\My%20Documents\GRANTS%20&amp;%20PROJECTS\2012%20Vale%20presentation\Figures%20for%20powerpoint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sewili.SHU\Desktop\My%20Documents\GRANTS%20&amp;%20PROJECTS\2012%20Vale%20presentation\Figures%20for%20powerpoint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sewili.SHU\Desktop\My%20Documents\GRANTS%20&amp;%20PROJECTS\SCIENCE%20RESOURCES%20SUMMER%202011\Analyses%20&amp;%20figures\A%20books\all%20circs%20table%201%20figs%2018%20to%2021%20OCLC%20&amp;%20voyager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sewili.SHU\Desktop\My%20Documents\GRANTS%20&amp;%20PROJECTS\2012%20Vale%20presentation\all%20circs%20table%201%20figs%2018%20to%2021%20OCLC%20&amp;%20voyager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sewili.SHU\Desktop\My%20Documents\Talks%20&amp;%20seminars\2012%20Vale%20presentation\all%20circs%20table%201%20figs%2018%20to%2021%20OCLC%20&amp;%20voyager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sewili.SHU\Desktop\My%20Documents\GRANTS%20&amp;%20PROJECTS\SCIENCE%20RESOURCES%20SUMMER%202011\Analyses%20&amp;%20figures\A%20books\science%20books,%20figs%209%20to%2017%20OCLC%20and%20Voyager%20July%202011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sewili.SHU\Desktop\My%20Documents\GRANTS%20&amp;%20PROJECTS\SCIENCE%20RESOURCES%20SUMMER%202011\Analyses%20&amp;%20figures\A%20books\science%20books,%20figs%209%20to%2017%20OCLC%20and%20Voyager%20July%202011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sewili.SHU\Desktop\My%20Documents\Talks%20&amp;%20seminars\2012%20Vale%20presentation\science%20circs%20with%20figs%2022%20to%2030%20and%20table%20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7.0602935196480768E-2"/>
          <c:y val="1.5792852816474873E-2"/>
          <c:w val="0.60068980814018036"/>
          <c:h val="0.98420714718352509"/>
        </c:manualLayout>
      </c:layout>
      <c:pieChart>
        <c:varyColors val="1"/>
        <c:ser>
          <c:idx val="0"/>
          <c:order val="0"/>
          <c:tx>
            <c:strRef>
              <c:f>Sheet2!$B$28</c:f>
              <c:strCache>
                <c:ptCount val="1"/>
                <c:pt idx="0">
                  <c:v>% total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Val val="1"/>
            <c:showLeaderLines val="1"/>
          </c:dLbls>
          <c:cat>
            <c:strRef>
              <c:f>Sheet2!$A$29:$A$33</c:f>
              <c:strCache>
                <c:ptCount val="5"/>
                <c:pt idx="0">
                  <c:v>Humanities</c:v>
                </c:pt>
                <c:pt idx="1">
                  <c:v>Social Science</c:v>
                </c:pt>
                <c:pt idx="2">
                  <c:v>Business &amp; Economics</c:v>
                </c:pt>
                <c:pt idx="3">
                  <c:v>Science</c:v>
                </c:pt>
                <c:pt idx="4">
                  <c:v>Health &amp; Medical Sciences</c:v>
                </c:pt>
              </c:strCache>
            </c:strRef>
          </c:cat>
          <c:val>
            <c:numRef>
              <c:f>Sheet2!$B$29:$B$33</c:f>
              <c:numCache>
                <c:formatCode>0%</c:formatCode>
                <c:ptCount val="5"/>
                <c:pt idx="0">
                  <c:v>0.65498032935278361</c:v>
                </c:pt>
                <c:pt idx="1">
                  <c:v>0.14669544803437856</c:v>
                </c:pt>
                <c:pt idx="2">
                  <c:v>7.2571820786248645E-2</c:v>
                </c:pt>
                <c:pt idx="3">
                  <c:v>7.0109820149610105E-2</c:v>
                </c:pt>
                <c:pt idx="4">
                  <c:v>5.5626293172051595E-2</c:v>
                </c:pt>
              </c:numCache>
            </c:numRef>
          </c:val>
        </c:ser>
        <c:dLbls>
          <c:showVal val="1"/>
        </c:dLbls>
        <c:firstSliceAng val="0"/>
      </c:pieChart>
    </c:plotArea>
    <c:legend>
      <c:legendPos val="r"/>
      <c:layout>
        <c:manualLayout>
          <c:xMode val="edge"/>
          <c:yMode val="edge"/>
          <c:x val="0.71784111493105651"/>
          <c:y val="0.23144962648899664"/>
          <c:w val="0.27276921370744167"/>
          <c:h val="0.44479305471431441"/>
        </c:manualLayout>
      </c:layout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zero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4.7036024748500632E-2"/>
          <c:y val="2.8906879597796753E-2"/>
          <c:w val="0.88622579973461157"/>
          <c:h val="0.9122283084179692"/>
        </c:manualLayout>
      </c:layout>
      <c:barChart>
        <c:barDir val="col"/>
        <c:grouping val="clustered"/>
        <c:ser>
          <c:idx val="0"/>
          <c:order val="0"/>
          <c:tx>
            <c:strRef>
              <c:f>'voyager data'!$A$79</c:f>
              <c:strCache>
                <c:ptCount val="1"/>
                <c:pt idx="0">
                  <c:v>Main (average 1.8)</c:v>
                </c:pt>
              </c:strCache>
            </c:strRef>
          </c:tx>
          <c:cat>
            <c:strRef>
              <c:f>'voyager data'!$B$78:$I$78</c:f>
              <c:strCache>
                <c:ptCount val="8"/>
                <c:pt idx="0">
                  <c:v>pre 1900</c:v>
                </c:pt>
                <c:pt idx="1">
                  <c:v>1900-1950</c:v>
                </c:pt>
                <c:pt idx="2">
                  <c:v>1950's</c:v>
                </c:pt>
                <c:pt idx="3">
                  <c:v>1960's</c:v>
                </c:pt>
                <c:pt idx="4">
                  <c:v>1970's</c:v>
                </c:pt>
                <c:pt idx="5">
                  <c:v>1980's</c:v>
                </c:pt>
                <c:pt idx="6">
                  <c:v>1990's</c:v>
                </c:pt>
                <c:pt idx="7">
                  <c:v>2000's</c:v>
                </c:pt>
              </c:strCache>
            </c:strRef>
          </c:cat>
          <c:val>
            <c:numRef>
              <c:f>'voyager data'!$B$79:$I$79</c:f>
              <c:numCache>
                <c:formatCode>General</c:formatCode>
                <c:ptCount val="8"/>
                <c:pt idx="0">
                  <c:v>1.25</c:v>
                </c:pt>
                <c:pt idx="1">
                  <c:v>1.32</c:v>
                </c:pt>
                <c:pt idx="2">
                  <c:v>1.57</c:v>
                </c:pt>
                <c:pt idx="3">
                  <c:v>1.43</c:v>
                </c:pt>
                <c:pt idx="4">
                  <c:v>1.4</c:v>
                </c:pt>
                <c:pt idx="5">
                  <c:v>1.57</c:v>
                </c:pt>
                <c:pt idx="6">
                  <c:v>1.8900000000000001</c:v>
                </c:pt>
                <c:pt idx="7">
                  <c:v>2.2000000000000002</c:v>
                </c:pt>
              </c:numCache>
            </c:numRef>
          </c:val>
        </c:ser>
        <c:ser>
          <c:idx val="1"/>
          <c:order val="1"/>
          <c:tx>
            <c:strRef>
              <c:f>'voyager data'!$A$80</c:f>
              <c:strCache>
                <c:ptCount val="1"/>
                <c:pt idx="0">
                  <c:v>Curriculum (average 3.5)</c:v>
                </c:pt>
              </c:strCache>
            </c:strRef>
          </c:tx>
          <c:cat>
            <c:strRef>
              <c:f>'voyager data'!$B$78:$I$78</c:f>
              <c:strCache>
                <c:ptCount val="8"/>
                <c:pt idx="0">
                  <c:v>pre 1900</c:v>
                </c:pt>
                <c:pt idx="1">
                  <c:v>1900-1950</c:v>
                </c:pt>
                <c:pt idx="2">
                  <c:v>1950's</c:v>
                </c:pt>
                <c:pt idx="3">
                  <c:v>1960's</c:v>
                </c:pt>
                <c:pt idx="4">
                  <c:v>1970's</c:v>
                </c:pt>
                <c:pt idx="5">
                  <c:v>1980's</c:v>
                </c:pt>
                <c:pt idx="6">
                  <c:v>1990's</c:v>
                </c:pt>
                <c:pt idx="7">
                  <c:v>2000's</c:v>
                </c:pt>
              </c:strCache>
            </c:strRef>
          </c:cat>
          <c:val>
            <c:numRef>
              <c:f>'voyager data'!$B$80:$I$80</c:f>
              <c:numCache>
                <c:formatCode>General</c:formatCode>
                <c:ptCount val="8"/>
                <c:pt idx="4">
                  <c:v>1.75</c:v>
                </c:pt>
                <c:pt idx="5">
                  <c:v>1.8900000000000001</c:v>
                </c:pt>
                <c:pt idx="6">
                  <c:v>3.9099999999999997</c:v>
                </c:pt>
                <c:pt idx="7">
                  <c:v>3.2800000000000002</c:v>
                </c:pt>
              </c:numCache>
            </c:numRef>
          </c:val>
        </c:ser>
        <c:ser>
          <c:idx val="2"/>
          <c:order val="2"/>
          <c:tx>
            <c:strRef>
              <c:f>'voyager data'!$A$81</c:f>
              <c:strCache>
                <c:ptCount val="1"/>
                <c:pt idx="0">
                  <c:v>Other (average 1.3)</c:v>
                </c:pt>
              </c:strCache>
            </c:strRef>
          </c:tx>
          <c:cat>
            <c:strRef>
              <c:f>'voyager data'!$B$78:$I$78</c:f>
              <c:strCache>
                <c:ptCount val="8"/>
                <c:pt idx="0">
                  <c:v>pre 1900</c:v>
                </c:pt>
                <c:pt idx="1">
                  <c:v>1900-1950</c:v>
                </c:pt>
                <c:pt idx="2">
                  <c:v>1950's</c:v>
                </c:pt>
                <c:pt idx="3">
                  <c:v>1960's</c:v>
                </c:pt>
                <c:pt idx="4">
                  <c:v>1970's</c:v>
                </c:pt>
                <c:pt idx="5">
                  <c:v>1980's</c:v>
                </c:pt>
                <c:pt idx="6">
                  <c:v>1990's</c:v>
                </c:pt>
                <c:pt idx="7">
                  <c:v>2000's</c:v>
                </c:pt>
              </c:strCache>
            </c:strRef>
          </c:cat>
          <c:val>
            <c:numRef>
              <c:f>'voyager data'!$B$81:$I$81</c:f>
              <c:numCache>
                <c:formatCode>General</c:formatCode>
                <c:ptCount val="8"/>
                <c:pt idx="1">
                  <c:v>1</c:v>
                </c:pt>
                <c:pt idx="2">
                  <c:v>0</c:v>
                </c:pt>
                <c:pt idx="3">
                  <c:v>1</c:v>
                </c:pt>
                <c:pt idx="4">
                  <c:v>2</c:v>
                </c:pt>
                <c:pt idx="5">
                  <c:v>2.2200000000000002</c:v>
                </c:pt>
                <c:pt idx="6">
                  <c:v>1</c:v>
                </c:pt>
                <c:pt idx="7">
                  <c:v>1.41</c:v>
                </c:pt>
              </c:numCache>
            </c:numRef>
          </c:val>
        </c:ser>
        <c:axId val="80537088"/>
        <c:axId val="80538624"/>
      </c:barChart>
      <c:catAx>
        <c:axId val="80537088"/>
        <c:scaling>
          <c:orientation val="minMax"/>
        </c:scaling>
        <c:axPos val="b"/>
        <c:tickLblPos val="nextTo"/>
        <c:crossAx val="80538624"/>
        <c:crosses val="autoZero"/>
        <c:auto val="1"/>
        <c:lblAlgn val="ctr"/>
        <c:lblOffset val="100"/>
      </c:catAx>
      <c:valAx>
        <c:axId val="80538624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8053708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12232842196137129"/>
          <c:y val="0.12513289712025433"/>
          <c:w val="0.2379525215387524"/>
          <c:h val="0.13940556726183875"/>
        </c:manualLayout>
      </c:layout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4.986630732377819E-2"/>
          <c:y val="2.8607799025121877E-2"/>
          <c:w val="0.91949727481820154"/>
          <c:h val="0.85087720284964374"/>
        </c:manualLayout>
      </c:layout>
      <c:barChart>
        <c:barDir val="col"/>
        <c:grouping val="clustered"/>
        <c:ser>
          <c:idx val="0"/>
          <c:order val="0"/>
          <c:tx>
            <c:strRef>
              <c:f>'fig data'!$B$66</c:f>
              <c:strCache>
                <c:ptCount val="1"/>
                <c:pt idx="0">
                  <c:v>% circulating books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Val val="1"/>
          </c:dLbls>
          <c:cat>
            <c:strRef>
              <c:f>'fig data'!$A$67:$A$73</c:f>
              <c:strCache>
                <c:ptCount val="7"/>
                <c:pt idx="0">
                  <c:v>Math &amp; Computer science</c:v>
                </c:pt>
                <c:pt idx="1">
                  <c:v>Biological Sciences</c:v>
                </c:pt>
                <c:pt idx="2">
                  <c:v>Physics &amp; Astronomy</c:v>
                </c:pt>
                <c:pt idx="3">
                  <c:v>Chemistry</c:v>
                </c:pt>
                <c:pt idx="4">
                  <c:v>Anatomy &amp; Physiology</c:v>
                </c:pt>
                <c:pt idx="5">
                  <c:v>General Science</c:v>
                </c:pt>
                <c:pt idx="6">
                  <c:v>Environmental science</c:v>
                </c:pt>
              </c:strCache>
            </c:strRef>
          </c:cat>
          <c:val>
            <c:numRef>
              <c:f>'fig data'!$B$67:$B$73</c:f>
              <c:numCache>
                <c:formatCode>0%</c:formatCode>
                <c:ptCount val="7"/>
                <c:pt idx="0">
                  <c:v>0.30396219556524939</c:v>
                </c:pt>
                <c:pt idx="1">
                  <c:v>0.18876624791227958</c:v>
                </c:pt>
                <c:pt idx="2">
                  <c:v>0.17400000000000004</c:v>
                </c:pt>
                <c:pt idx="3">
                  <c:v>0.15837877135587058</c:v>
                </c:pt>
                <c:pt idx="4">
                  <c:v>9.3202471828426045E-2</c:v>
                </c:pt>
                <c:pt idx="5">
                  <c:v>6.6593965830607074E-2</c:v>
                </c:pt>
                <c:pt idx="6">
                  <c:v>1.4649218466012361E-2</c:v>
                </c:pt>
              </c:numCache>
            </c:numRef>
          </c:val>
        </c:ser>
        <c:ser>
          <c:idx val="1"/>
          <c:order val="1"/>
          <c:tx>
            <c:strRef>
              <c:f>'fig data'!$C$66</c:f>
              <c:strCache>
                <c:ptCount val="1"/>
                <c:pt idx="0">
                  <c:v>%  2010-11 circulation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Val val="1"/>
          </c:dLbls>
          <c:cat>
            <c:strRef>
              <c:f>'fig data'!$A$67:$A$73</c:f>
              <c:strCache>
                <c:ptCount val="7"/>
                <c:pt idx="0">
                  <c:v>Math &amp; Computer science</c:v>
                </c:pt>
                <c:pt idx="1">
                  <c:v>Biological Sciences</c:v>
                </c:pt>
                <c:pt idx="2">
                  <c:v>Physics &amp; Astronomy</c:v>
                </c:pt>
                <c:pt idx="3">
                  <c:v>Chemistry</c:v>
                </c:pt>
                <c:pt idx="4">
                  <c:v>Anatomy &amp; Physiology</c:v>
                </c:pt>
                <c:pt idx="5">
                  <c:v>General Science</c:v>
                </c:pt>
                <c:pt idx="6">
                  <c:v>Environmental science</c:v>
                </c:pt>
              </c:strCache>
            </c:strRef>
          </c:cat>
          <c:val>
            <c:numRef>
              <c:f>'fig data'!$C$67:$C$73</c:f>
              <c:numCache>
                <c:formatCode>0%</c:formatCode>
                <c:ptCount val="7"/>
                <c:pt idx="0">
                  <c:v>0.21270718232044217</c:v>
                </c:pt>
                <c:pt idx="1">
                  <c:v>0.16758747697974216</c:v>
                </c:pt>
                <c:pt idx="2">
                  <c:v>0.18784530386740356</c:v>
                </c:pt>
                <c:pt idx="3">
                  <c:v>0.12707182320441973</c:v>
                </c:pt>
                <c:pt idx="4">
                  <c:v>0.11233885819521172</c:v>
                </c:pt>
                <c:pt idx="5">
                  <c:v>0.10128913443830571</c:v>
                </c:pt>
                <c:pt idx="6">
                  <c:v>9.1160220994475183E-2</c:v>
                </c:pt>
              </c:numCache>
            </c:numRef>
          </c:val>
        </c:ser>
        <c:dLbls>
          <c:showVal val="1"/>
        </c:dLbls>
        <c:axId val="80855808"/>
        <c:axId val="80857344"/>
      </c:barChart>
      <c:catAx>
        <c:axId val="80855808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80857344"/>
        <c:crosses val="autoZero"/>
        <c:auto val="1"/>
        <c:lblAlgn val="ctr"/>
        <c:lblOffset val="100"/>
      </c:catAx>
      <c:valAx>
        <c:axId val="80857344"/>
        <c:scaling>
          <c:orientation val="minMax"/>
        </c:scaling>
        <c:axPos val="l"/>
        <c:numFmt formatCode="0%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808558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2370005151225261"/>
          <c:y val="0.1016640419947507"/>
          <c:w val="0.22209434101111203"/>
          <c:h val="0.1182834645669292"/>
        </c:manualLayout>
      </c:layout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7.5474787679512087E-2"/>
          <c:y val="5.5678459713083793E-2"/>
          <c:w val="0.7379468949876411"/>
          <c:h val="0.82684255613881663"/>
        </c:manualLayout>
      </c:layout>
      <c:barChart>
        <c:barDir val="col"/>
        <c:grouping val="stacked"/>
        <c:ser>
          <c:idx val="0"/>
          <c:order val="0"/>
          <c:tx>
            <c:strRef>
              <c:f>Sheet2!$A$40</c:f>
              <c:strCache>
                <c:ptCount val="1"/>
                <c:pt idx="0">
                  <c:v>Humanities</c:v>
                </c:pt>
              </c:strCache>
            </c:strRef>
          </c:tx>
          <c:cat>
            <c:strRef>
              <c:f>Sheet2!$B$39:$I$39</c:f>
              <c:strCache>
                <c:ptCount val="8"/>
                <c:pt idx="0">
                  <c:v>pre 1900</c:v>
                </c:pt>
                <c:pt idx="1">
                  <c:v>1900-1950</c:v>
                </c:pt>
                <c:pt idx="2">
                  <c:v>1950's</c:v>
                </c:pt>
                <c:pt idx="3">
                  <c:v>1960's</c:v>
                </c:pt>
                <c:pt idx="4">
                  <c:v>1970's</c:v>
                </c:pt>
                <c:pt idx="5">
                  <c:v>1980's</c:v>
                </c:pt>
                <c:pt idx="6">
                  <c:v>1990's</c:v>
                </c:pt>
                <c:pt idx="7">
                  <c:v>2000's</c:v>
                </c:pt>
              </c:strCache>
            </c:strRef>
          </c:cat>
          <c:val>
            <c:numRef>
              <c:f>Sheet2!$B$40:$I$40</c:f>
              <c:numCache>
                <c:formatCode>#,##0</c:formatCode>
                <c:ptCount val="8"/>
                <c:pt idx="0">
                  <c:v>9226</c:v>
                </c:pt>
                <c:pt idx="1">
                  <c:v>32755</c:v>
                </c:pt>
                <c:pt idx="2">
                  <c:v>19010</c:v>
                </c:pt>
                <c:pt idx="3">
                  <c:v>36305</c:v>
                </c:pt>
                <c:pt idx="4">
                  <c:v>39671</c:v>
                </c:pt>
                <c:pt idx="5">
                  <c:v>26950</c:v>
                </c:pt>
                <c:pt idx="6">
                  <c:v>44119</c:v>
                </c:pt>
                <c:pt idx="7">
                  <c:v>55346</c:v>
                </c:pt>
              </c:numCache>
            </c:numRef>
          </c:val>
        </c:ser>
        <c:ser>
          <c:idx val="1"/>
          <c:order val="1"/>
          <c:tx>
            <c:strRef>
              <c:f>Sheet2!$A$41</c:f>
              <c:strCache>
                <c:ptCount val="1"/>
                <c:pt idx="0">
                  <c:v>Social Science</c:v>
                </c:pt>
              </c:strCache>
            </c:strRef>
          </c:tx>
          <c:cat>
            <c:strRef>
              <c:f>Sheet2!$B$39:$I$39</c:f>
              <c:strCache>
                <c:ptCount val="8"/>
                <c:pt idx="0">
                  <c:v>pre 1900</c:v>
                </c:pt>
                <c:pt idx="1">
                  <c:v>1900-1950</c:v>
                </c:pt>
                <c:pt idx="2">
                  <c:v>1950's</c:v>
                </c:pt>
                <c:pt idx="3">
                  <c:v>1960's</c:v>
                </c:pt>
                <c:pt idx="4">
                  <c:v>1970's</c:v>
                </c:pt>
                <c:pt idx="5">
                  <c:v>1980's</c:v>
                </c:pt>
                <c:pt idx="6">
                  <c:v>1990's</c:v>
                </c:pt>
                <c:pt idx="7">
                  <c:v>2000's</c:v>
                </c:pt>
              </c:strCache>
            </c:strRef>
          </c:cat>
          <c:val>
            <c:numRef>
              <c:f>Sheet2!$B$41:$I$41</c:f>
              <c:numCache>
                <c:formatCode>#,##0</c:formatCode>
                <c:ptCount val="8"/>
                <c:pt idx="0">
                  <c:v>455</c:v>
                </c:pt>
                <c:pt idx="1">
                  <c:v>4007</c:v>
                </c:pt>
                <c:pt idx="2">
                  <c:v>3582</c:v>
                </c:pt>
                <c:pt idx="3">
                  <c:v>8708</c:v>
                </c:pt>
                <c:pt idx="4">
                  <c:v>11188</c:v>
                </c:pt>
                <c:pt idx="5">
                  <c:v>9151</c:v>
                </c:pt>
                <c:pt idx="6">
                  <c:v>12283</c:v>
                </c:pt>
                <c:pt idx="7">
                  <c:v>9614</c:v>
                </c:pt>
              </c:numCache>
            </c:numRef>
          </c:val>
        </c:ser>
        <c:ser>
          <c:idx val="2"/>
          <c:order val="2"/>
          <c:tx>
            <c:strRef>
              <c:f>Sheet2!$A$42</c:f>
              <c:strCache>
                <c:ptCount val="1"/>
                <c:pt idx="0">
                  <c:v>Business &amp; Economics</c:v>
                </c:pt>
              </c:strCache>
            </c:strRef>
          </c:tx>
          <c:cat>
            <c:strRef>
              <c:f>Sheet2!$B$39:$I$39</c:f>
              <c:strCache>
                <c:ptCount val="8"/>
                <c:pt idx="0">
                  <c:v>pre 1900</c:v>
                </c:pt>
                <c:pt idx="1">
                  <c:v>1900-1950</c:v>
                </c:pt>
                <c:pt idx="2">
                  <c:v>1950's</c:v>
                </c:pt>
                <c:pt idx="3">
                  <c:v>1960's</c:v>
                </c:pt>
                <c:pt idx="4">
                  <c:v>1970's</c:v>
                </c:pt>
                <c:pt idx="5">
                  <c:v>1980's</c:v>
                </c:pt>
                <c:pt idx="6">
                  <c:v>1990's</c:v>
                </c:pt>
                <c:pt idx="7">
                  <c:v>2000's</c:v>
                </c:pt>
              </c:strCache>
            </c:strRef>
          </c:cat>
          <c:val>
            <c:numRef>
              <c:f>Sheet2!$B$42:$I$42</c:f>
              <c:numCache>
                <c:formatCode>#,##0</c:formatCode>
                <c:ptCount val="8"/>
                <c:pt idx="0">
                  <c:v>143</c:v>
                </c:pt>
                <c:pt idx="1">
                  <c:v>2172</c:v>
                </c:pt>
                <c:pt idx="2">
                  <c:v>2051</c:v>
                </c:pt>
                <c:pt idx="3">
                  <c:v>4008</c:v>
                </c:pt>
                <c:pt idx="4">
                  <c:v>4877</c:v>
                </c:pt>
                <c:pt idx="5">
                  <c:v>5257</c:v>
                </c:pt>
                <c:pt idx="6">
                  <c:v>7421</c:v>
                </c:pt>
                <c:pt idx="7">
                  <c:v>3253</c:v>
                </c:pt>
              </c:numCache>
            </c:numRef>
          </c:val>
        </c:ser>
        <c:ser>
          <c:idx val="3"/>
          <c:order val="3"/>
          <c:tx>
            <c:strRef>
              <c:f>Sheet2!$A$43</c:f>
              <c:strCache>
                <c:ptCount val="1"/>
                <c:pt idx="0">
                  <c:v>Science</c:v>
                </c:pt>
              </c:strCache>
            </c:strRef>
          </c:tx>
          <c:cat>
            <c:strRef>
              <c:f>Sheet2!$B$39:$I$39</c:f>
              <c:strCache>
                <c:ptCount val="8"/>
                <c:pt idx="0">
                  <c:v>pre 1900</c:v>
                </c:pt>
                <c:pt idx="1">
                  <c:v>1900-1950</c:v>
                </c:pt>
                <c:pt idx="2">
                  <c:v>1950's</c:v>
                </c:pt>
                <c:pt idx="3">
                  <c:v>1960's</c:v>
                </c:pt>
                <c:pt idx="4">
                  <c:v>1970's</c:v>
                </c:pt>
                <c:pt idx="5">
                  <c:v>1980's</c:v>
                </c:pt>
                <c:pt idx="6">
                  <c:v>1990's</c:v>
                </c:pt>
                <c:pt idx="7">
                  <c:v>2000's</c:v>
                </c:pt>
              </c:strCache>
            </c:strRef>
          </c:cat>
          <c:val>
            <c:numRef>
              <c:f>Sheet2!$B$43:$I$43</c:f>
              <c:numCache>
                <c:formatCode>#,##0</c:formatCode>
                <c:ptCount val="8"/>
                <c:pt idx="0">
                  <c:v>309</c:v>
                </c:pt>
                <c:pt idx="1">
                  <c:v>2536</c:v>
                </c:pt>
                <c:pt idx="2">
                  <c:v>2225</c:v>
                </c:pt>
                <c:pt idx="3">
                  <c:v>4875</c:v>
                </c:pt>
                <c:pt idx="4">
                  <c:v>5798</c:v>
                </c:pt>
                <c:pt idx="5">
                  <c:v>4702</c:v>
                </c:pt>
                <c:pt idx="6">
                  <c:v>4673</c:v>
                </c:pt>
                <c:pt idx="7">
                  <c:v>3074</c:v>
                </c:pt>
              </c:numCache>
            </c:numRef>
          </c:val>
        </c:ser>
        <c:ser>
          <c:idx val="4"/>
          <c:order val="4"/>
          <c:tx>
            <c:strRef>
              <c:f>Sheet2!$A$44</c:f>
              <c:strCache>
                <c:ptCount val="1"/>
                <c:pt idx="0">
                  <c:v>Health &amp; Medical Sciences</c:v>
                </c:pt>
              </c:strCache>
            </c:strRef>
          </c:tx>
          <c:cat>
            <c:strRef>
              <c:f>Sheet2!$B$39:$I$39</c:f>
              <c:strCache>
                <c:ptCount val="8"/>
                <c:pt idx="0">
                  <c:v>pre 1900</c:v>
                </c:pt>
                <c:pt idx="1">
                  <c:v>1900-1950</c:v>
                </c:pt>
                <c:pt idx="2">
                  <c:v>1950's</c:v>
                </c:pt>
                <c:pt idx="3">
                  <c:v>1960's</c:v>
                </c:pt>
                <c:pt idx="4">
                  <c:v>1970's</c:v>
                </c:pt>
                <c:pt idx="5">
                  <c:v>1980's</c:v>
                </c:pt>
                <c:pt idx="6">
                  <c:v>1990's</c:v>
                </c:pt>
                <c:pt idx="7">
                  <c:v>2000's</c:v>
                </c:pt>
              </c:strCache>
            </c:strRef>
          </c:cat>
          <c:val>
            <c:numRef>
              <c:f>Sheet2!$B$44:$I$44</c:f>
              <c:numCache>
                <c:formatCode>#,##0</c:formatCode>
                <c:ptCount val="8"/>
                <c:pt idx="0">
                  <c:v>66</c:v>
                </c:pt>
                <c:pt idx="1">
                  <c:v>838</c:v>
                </c:pt>
                <c:pt idx="2">
                  <c:v>973</c:v>
                </c:pt>
                <c:pt idx="3">
                  <c:v>2040</c:v>
                </c:pt>
                <c:pt idx="4">
                  <c:v>3892</c:v>
                </c:pt>
                <c:pt idx="5">
                  <c:v>4588</c:v>
                </c:pt>
                <c:pt idx="6">
                  <c:v>6313</c:v>
                </c:pt>
                <c:pt idx="7">
                  <c:v>3658</c:v>
                </c:pt>
              </c:numCache>
            </c:numRef>
          </c:val>
        </c:ser>
        <c:overlap val="100"/>
        <c:axId val="76108160"/>
        <c:axId val="76109696"/>
      </c:barChart>
      <c:catAx>
        <c:axId val="76108160"/>
        <c:scaling>
          <c:orientation val="minMax"/>
        </c:scaling>
        <c:axPos val="b"/>
        <c:tickLblPos val="nextTo"/>
        <c:crossAx val="76109696"/>
        <c:crosses val="autoZero"/>
        <c:auto val="1"/>
        <c:lblAlgn val="ctr"/>
        <c:lblOffset val="100"/>
      </c:catAx>
      <c:valAx>
        <c:axId val="76109696"/>
        <c:scaling>
          <c:orientation val="minMax"/>
        </c:scaling>
        <c:axPos val="l"/>
        <c:majorGridlines/>
        <c:numFmt formatCode="#,##0" sourceLinked="1"/>
        <c:tickLblPos val="nextTo"/>
        <c:crossAx val="7610816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1329166985194778"/>
          <c:y val="0.2757429279673374"/>
          <c:w val="0.17538134189537002"/>
          <c:h val="0.27765912073490812"/>
        </c:manualLayout>
      </c:layout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gap"/>
  </c:chart>
  <c:txPr>
    <a:bodyPr/>
    <a:lstStyle/>
    <a:p>
      <a:pPr>
        <a:defRPr sz="12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0.10310802855250571"/>
          <c:y val="4.9382716049382793E-3"/>
          <c:w val="0.58878504672897192"/>
          <c:h val="0.93333333333333335"/>
        </c:manualLayout>
      </c:layout>
      <c:pieChart>
        <c:varyColors val="1"/>
        <c:ser>
          <c:idx val="0"/>
          <c:order val="0"/>
          <c:tx>
            <c:strRef>
              <c:f>Sheet2!$B$65</c:f>
              <c:strCache>
                <c:ptCount val="1"/>
                <c:pt idx="0">
                  <c:v>% subject collection that is 2000's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inEnd"/>
            <c:showVal val="1"/>
            <c:showLeaderLines val="1"/>
          </c:dLbls>
          <c:cat>
            <c:strRef>
              <c:f>Sheet2!$A$66:$A$70</c:f>
              <c:strCache>
                <c:ptCount val="5"/>
                <c:pt idx="0">
                  <c:v>Humanities</c:v>
                </c:pt>
                <c:pt idx="1">
                  <c:v>Social Science</c:v>
                </c:pt>
                <c:pt idx="2">
                  <c:v>Business &amp; Economics</c:v>
                </c:pt>
                <c:pt idx="3">
                  <c:v>Science</c:v>
                </c:pt>
                <c:pt idx="4">
                  <c:v>Health &amp; Medical Sciences</c:v>
                </c:pt>
              </c:strCache>
            </c:strRef>
          </c:cat>
          <c:val>
            <c:numRef>
              <c:f>Sheet2!$B$66:$B$70</c:f>
              <c:numCache>
                <c:formatCode>0.0%</c:formatCode>
                <c:ptCount val="5"/>
                <c:pt idx="0">
                  <c:v>0.21013584831157786</c:v>
                </c:pt>
                <c:pt idx="1">
                  <c:v>0.1629546764297094</c:v>
                </c:pt>
                <c:pt idx="2">
                  <c:v>0.11147282571448153</c:v>
                </c:pt>
                <c:pt idx="3">
                  <c:v>0.10903802497162324</c:v>
                </c:pt>
                <c:pt idx="4">
                  <c:v>0.16353719599427763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75654279196408869"/>
          <c:y val="0.28830951686594752"/>
          <c:w val="0.23411141364338803"/>
          <c:h val="0.43078837367551304"/>
        </c:manualLayout>
      </c:layout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zero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5.7654475433561482E-2"/>
          <c:y val="2.7896224510397742E-2"/>
          <c:w val="0.87738489464517933"/>
          <c:h val="0.87447368904061817"/>
        </c:manualLayout>
      </c:layout>
      <c:barChart>
        <c:barDir val="col"/>
        <c:grouping val="clustered"/>
        <c:ser>
          <c:idx val="0"/>
          <c:order val="0"/>
          <c:tx>
            <c:strRef>
              <c:f>Sheet3!$B$58</c:f>
              <c:strCache>
                <c:ptCount val="1"/>
                <c:pt idx="0">
                  <c:v>% collection 2000's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outEnd"/>
            <c:showVal val="1"/>
          </c:dLbls>
          <c:cat>
            <c:strRef>
              <c:f>Sheet3!$A$59:$A$63</c:f>
              <c:strCache>
                <c:ptCount val="5"/>
                <c:pt idx="0">
                  <c:v>Humanities</c:v>
                </c:pt>
                <c:pt idx="1">
                  <c:v>Health &amp; Medical Sciences</c:v>
                </c:pt>
                <c:pt idx="2">
                  <c:v>Social Science</c:v>
                </c:pt>
                <c:pt idx="3">
                  <c:v>Business &amp; Economics</c:v>
                </c:pt>
                <c:pt idx="4">
                  <c:v>Science</c:v>
                </c:pt>
              </c:strCache>
            </c:strRef>
          </c:cat>
          <c:val>
            <c:numRef>
              <c:f>Sheet3!$B$59:$B$63</c:f>
              <c:numCache>
                <c:formatCode>0%</c:formatCode>
                <c:ptCount val="5"/>
                <c:pt idx="0">
                  <c:v>0.21013584831157786</c:v>
                </c:pt>
                <c:pt idx="1">
                  <c:v>0.16353719599427763</c:v>
                </c:pt>
                <c:pt idx="2">
                  <c:v>0.1629546764297094</c:v>
                </c:pt>
                <c:pt idx="3">
                  <c:v>0.11147282571448153</c:v>
                </c:pt>
                <c:pt idx="4">
                  <c:v>0.10903802497162324</c:v>
                </c:pt>
              </c:numCache>
            </c:numRef>
          </c:val>
        </c:ser>
        <c:ser>
          <c:idx val="1"/>
          <c:order val="1"/>
          <c:tx>
            <c:strRef>
              <c:f>Sheet3!$C$58</c:f>
              <c:strCache>
                <c:ptCount val="1"/>
                <c:pt idx="0">
                  <c:v>% circulated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outEnd"/>
            <c:showVal val="1"/>
          </c:dLbls>
          <c:cat>
            <c:strRef>
              <c:f>Sheet3!$A$59:$A$63</c:f>
              <c:strCache>
                <c:ptCount val="5"/>
                <c:pt idx="0">
                  <c:v>Humanities</c:v>
                </c:pt>
                <c:pt idx="1">
                  <c:v>Health &amp; Medical Sciences</c:v>
                </c:pt>
                <c:pt idx="2">
                  <c:v>Social Science</c:v>
                </c:pt>
                <c:pt idx="3">
                  <c:v>Business &amp; Economics</c:v>
                </c:pt>
                <c:pt idx="4">
                  <c:v>Science</c:v>
                </c:pt>
              </c:strCache>
            </c:strRef>
          </c:cat>
          <c:val>
            <c:numRef>
              <c:f>Sheet3!$C$59:$C$63</c:f>
              <c:numCache>
                <c:formatCode>0%</c:formatCode>
                <c:ptCount val="5"/>
                <c:pt idx="0">
                  <c:v>0.22911542557424772</c:v>
                </c:pt>
                <c:pt idx="1">
                  <c:v>0.23868919885550791</c:v>
                </c:pt>
                <c:pt idx="2">
                  <c:v>0.24628471692677883</c:v>
                </c:pt>
                <c:pt idx="3">
                  <c:v>0.18133863122559429</c:v>
                </c:pt>
                <c:pt idx="4">
                  <c:v>0.12209137343927363</c:v>
                </c:pt>
              </c:numCache>
            </c:numRef>
          </c:val>
        </c:ser>
        <c:dLbls>
          <c:showVal val="1"/>
        </c:dLbls>
        <c:axId val="75515776"/>
        <c:axId val="75517312"/>
      </c:barChart>
      <c:catAx>
        <c:axId val="75515776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75517312"/>
        <c:crosses val="autoZero"/>
        <c:auto val="1"/>
        <c:lblAlgn val="ctr"/>
        <c:lblOffset val="100"/>
      </c:catAx>
      <c:valAx>
        <c:axId val="75517312"/>
        <c:scaling>
          <c:orientation val="minMax"/>
        </c:scaling>
        <c:axPos val="l"/>
        <c:numFmt formatCode="0%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755157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179949468933298"/>
          <c:y val="0.13381715397463428"/>
          <c:w val="0.21293570780287993"/>
          <c:h val="0.1029950626801021"/>
        </c:manualLayout>
      </c:layout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6.8477663883563883E-2"/>
          <c:y val="9.2402584292347975E-2"/>
          <c:w val="0.80463573478548867"/>
          <c:h val="0.84973874419543749"/>
        </c:manualLayout>
      </c:layout>
      <c:barChart>
        <c:barDir val="col"/>
        <c:grouping val="clustered"/>
        <c:ser>
          <c:idx val="0"/>
          <c:order val="0"/>
          <c:tx>
            <c:strRef>
              <c:f>Sheet3!$A$69</c:f>
              <c:strCache>
                <c:ptCount val="1"/>
                <c:pt idx="0">
                  <c:v>Health &amp; Med science</c:v>
                </c:pt>
              </c:strCache>
            </c:strRef>
          </c:tx>
          <c:cat>
            <c:strRef>
              <c:f>Sheet3!$B$68:$F$68</c:f>
              <c:strCache>
                <c:ptCount val="5"/>
                <c:pt idx="0">
                  <c:v>checkouts 2005</c:v>
                </c:pt>
                <c:pt idx="1">
                  <c:v>checkouts 2006</c:v>
                </c:pt>
                <c:pt idx="2">
                  <c:v>checkouts 2007</c:v>
                </c:pt>
                <c:pt idx="3">
                  <c:v>checkouts 2008</c:v>
                </c:pt>
                <c:pt idx="4">
                  <c:v>checkouts 2009</c:v>
                </c:pt>
              </c:strCache>
            </c:strRef>
          </c:cat>
          <c:val>
            <c:numRef>
              <c:f>Sheet3!$B$69:$F$69</c:f>
              <c:numCache>
                <c:formatCode>0.0%</c:formatCode>
                <c:ptCount val="5"/>
                <c:pt idx="0">
                  <c:v>0.11382731498033608</c:v>
                </c:pt>
                <c:pt idx="1">
                  <c:v>0.10663210582767255</c:v>
                </c:pt>
                <c:pt idx="2">
                  <c:v>0.10122452627815524</c:v>
                </c:pt>
                <c:pt idx="3">
                  <c:v>9.3135502323918554E-2</c:v>
                </c:pt>
                <c:pt idx="4">
                  <c:v>9.2509831962817327E-2</c:v>
                </c:pt>
              </c:numCache>
            </c:numRef>
          </c:val>
        </c:ser>
        <c:ser>
          <c:idx val="1"/>
          <c:order val="1"/>
          <c:tx>
            <c:strRef>
              <c:f>Sheet3!$A$70</c:f>
              <c:strCache>
                <c:ptCount val="1"/>
                <c:pt idx="0">
                  <c:v>Social Science</c:v>
                </c:pt>
              </c:strCache>
            </c:strRef>
          </c:tx>
          <c:cat>
            <c:strRef>
              <c:f>Sheet3!$B$68:$F$68</c:f>
              <c:strCache>
                <c:ptCount val="5"/>
                <c:pt idx="0">
                  <c:v>checkouts 2005</c:v>
                </c:pt>
                <c:pt idx="1">
                  <c:v>checkouts 2006</c:v>
                </c:pt>
                <c:pt idx="2">
                  <c:v>checkouts 2007</c:v>
                </c:pt>
                <c:pt idx="3">
                  <c:v>checkouts 2008</c:v>
                </c:pt>
                <c:pt idx="4">
                  <c:v>checkouts 2009</c:v>
                </c:pt>
              </c:strCache>
            </c:strRef>
          </c:cat>
          <c:val>
            <c:numRef>
              <c:f>Sheet3!$B$70:$F$70</c:f>
              <c:numCache>
                <c:formatCode>0.0%</c:formatCode>
                <c:ptCount val="5"/>
                <c:pt idx="0">
                  <c:v>0.10672224764035051</c:v>
                </c:pt>
                <c:pt idx="1">
                  <c:v>0.11270398047887757</c:v>
                </c:pt>
                <c:pt idx="2">
                  <c:v>9.8164811143307482E-2</c:v>
                </c:pt>
                <c:pt idx="3">
                  <c:v>9.2945622151051538E-2</c:v>
                </c:pt>
                <c:pt idx="4">
                  <c:v>8.1609136969820223E-2</c:v>
                </c:pt>
              </c:numCache>
            </c:numRef>
          </c:val>
        </c:ser>
        <c:ser>
          <c:idx val="2"/>
          <c:order val="2"/>
          <c:tx>
            <c:strRef>
              <c:f>Sheet3!$A$71</c:f>
              <c:strCache>
                <c:ptCount val="1"/>
                <c:pt idx="0">
                  <c:v>Humanities</c:v>
                </c:pt>
              </c:strCache>
            </c:strRef>
          </c:tx>
          <c:cat>
            <c:strRef>
              <c:f>Sheet3!$B$68:$F$68</c:f>
              <c:strCache>
                <c:ptCount val="5"/>
                <c:pt idx="0">
                  <c:v>checkouts 2005</c:v>
                </c:pt>
                <c:pt idx="1">
                  <c:v>checkouts 2006</c:v>
                </c:pt>
                <c:pt idx="2">
                  <c:v>checkouts 2007</c:v>
                </c:pt>
                <c:pt idx="3">
                  <c:v>checkouts 2008</c:v>
                </c:pt>
                <c:pt idx="4">
                  <c:v>checkouts 2009</c:v>
                </c:pt>
              </c:strCache>
            </c:strRef>
          </c:cat>
          <c:val>
            <c:numRef>
              <c:f>Sheet3!$B$71:$F$71</c:f>
              <c:numCache>
                <c:formatCode>0.0%</c:formatCode>
                <c:ptCount val="5"/>
                <c:pt idx="0">
                  <c:v>8.9332883611819597E-2</c:v>
                </c:pt>
                <c:pt idx="1">
                  <c:v>9.4797757961397222E-2</c:v>
                </c:pt>
                <c:pt idx="2">
                  <c:v>8.8703778797651886E-2</c:v>
                </c:pt>
                <c:pt idx="3">
                  <c:v>8.6505701736101906E-2</c:v>
                </c:pt>
                <c:pt idx="4">
                  <c:v>6.7041350377273379E-2</c:v>
                </c:pt>
              </c:numCache>
            </c:numRef>
          </c:val>
        </c:ser>
        <c:ser>
          <c:idx val="3"/>
          <c:order val="3"/>
          <c:tx>
            <c:strRef>
              <c:f>Sheet3!$A$72</c:f>
              <c:strCache>
                <c:ptCount val="1"/>
                <c:pt idx="0">
                  <c:v>Business</c:v>
                </c:pt>
              </c:strCache>
            </c:strRef>
          </c:tx>
          <c:cat>
            <c:strRef>
              <c:f>Sheet3!$B$68:$F$68</c:f>
              <c:strCache>
                <c:ptCount val="5"/>
                <c:pt idx="0">
                  <c:v>checkouts 2005</c:v>
                </c:pt>
                <c:pt idx="1">
                  <c:v>checkouts 2006</c:v>
                </c:pt>
                <c:pt idx="2">
                  <c:v>checkouts 2007</c:v>
                </c:pt>
                <c:pt idx="3">
                  <c:v>checkouts 2008</c:v>
                </c:pt>
                <c:pt idx="4">
                  <c:v>checkouts 2009</c:v>
                </c:pt>
              </c:strCache>
            </c:strRef>
          </c:cat>
          <c:val>
            <c:numRef>
              <c:f>Sheet3!$B$72:$F$72</c:f>
              <c:numCache>
                <c:formatCode>0.0%</c:formatCode>
                <c:ptCount val="5"/>
                <c:pt idx="0">
                  <c:v>6.6863054052202511E-2</c:v>
                </c:pt>
                <c:pt idx="1">
                  <c:v>6.6554771528396284E-2</c:v>
                </c:pt>
                <c:pt idx="2">
                  <c:v>5.9498527094608532E-2</c:v>
                </c:pt>
                <c:pt idx="3">
                  <c:v>6.5081866136877442E-2</c:v>
                </c:pt>
                <c:pt idx="4">
                  <c:v>5.6038912105227101E-2</c:v>
                </c:pt>
              </c:numCache>
            </c:numRef>
          </c:val>
        </c:ser>
        <c:ser>
          <c:idx val="4"/>
          <c:order val="4"/>
          <c:tx>
            <c:strRef>
              <c:f>Sheet3!$A$73</c:f>
              <c:strCache>
                <c:ptCount val="1"/>
                <c:pt idx="0">
                  <c:v>Science</c:v>
                </c:pt>
              </c:strCache>
            </c:strRef>
          </c:tx>
          <c:cat>
            <c:strRef>
              <c:f>Sheet3!$B$68:$F$68</c:f>
              <c:strCache>
                <c:ptCount val="5"/>
                <c:pt idx="0">
                  <c:v>checkouts 2005</c:v>
                </c:pt>
                <c:pt idx="1">
                  <c:v>checkouts 2006</c:v>
                </c:pt>
                <c:pt idx="2">
                  <c:v>checkouts 2007</c:v>
                </c:pt>
                <c:pt idx="3">
                  <c:v>checkouts 2008</c:v>
                </c:pt>
                <c:pt idx="4">
                  <c:v>checkouts 2009</c:v>
                </c:pt>
              </c:strCache>
            </c:strRef>
          </c:cat>
          <c:val>
            <c:numRef>
              <c:f>Sheet3!$B$73:$F$73</c:f>
              <c:numCache>
                <c:formatCode>0.0%</c:formatCode>
                <c:ptCount val="5"/>
                <c:pt idx="0">
                  <c:v>3.746898263027295E-2</c:v>
                </c:pt>
                <c:pt idx="1">
                  <c:v>4.1191066997518636E-2</c:v>
                </c:pt>
                <c:pt idx="2">
                  <c:v>4.2502658631690893E-2</c:v>
                </c:pt>
                <c:pt idx="3">
                  <c:v>4.1758241758241804E-2</c:v>
                </c:pt>
                <c:pt idx="4">
                  <c:v>3.9312300602623203E-2</c:v>
                </c:pt>
              </c:numCache>
            </c:numRef>
          </c:val>
        </c:ser>
        <c:axId val="77286400"/>
        <c:axId val="77292288"/>
      </c:barChart>
      <c:catAx>
        <c:axId val="77286400"/>
        <c:scaling>
          <c:orientation val="minMax"/>
        </c:scaling>
        <c:axPos val="b"/>
        <c:tickLblPos val="nextTo"/>
        <c:crossAx val="77292288"/>
        <c:crosses val="autoZero"/>
        <c:auto val="1"/>
        <c:lblAlgn val="ctr"/>
        <c:lblOffset val="100"/>
      </c:catAx>
      <c:valAx>
        <c:axId val="77292288"/>
        <c:scaling>
          <c:orientation val="minMax"/>
        </c:scaling>
        <c:axPos val="l"/>
        <c:numFmt formatCode="0.0%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772864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059018323644124"/>
          <c:y val="1.3539982502187228E-2"/>
          <c:w val="0.22461778545287481"/>
          <c:h val="0.32452510936133006"/>
        </c:manualLayout>
      </c:layout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</c:chart>
  <c:txPr>
    <a:bodyPr/>
    <a:lstStyle/>
    <a:p>
      <a:pPr>
        <a:defRPr sz="10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3.8381369781607486E-2"/>
          <c:y val="6.995315689705453E-2"/>
          <c:w val="0.64116389342841629"/>
          <c:h val="0.9300468431029455"/>
        </c:manualLayout>
      </c:layout>
      <c:pieChart>
        <c:varyColors val="1"/>
        <c:ser>
          <c:idx val="0"/>
          <c:order val="0"/>
          <c:tx>
            <c:strRef>
              <c:f>Sheet3!$B$98</c:f>
              <c:strCache>
                <c:ptCount val="1"/>
                <c:pt idx="0">
                  <c:v>% of circ</c:v>
                </c:pt>
              </c:strCache>
            </c:strRef>
          </c:tx>
          <c:explosion val="3"/>
          <c:dPt>
            <c:idx val="0"/>
            <c:explosion val="0"/>
          </c:dPt>
          <c:dPt>
            <c:idx val="1"/>
            <c:explosion val="0"/>
          </c:dPt>
          <c:dPt>
            <c:idx val="2"/>
            <c:explosion val="0"/>
          </c:dPt>
          <c:dPt>
            <c:idx val="3"/>
            <c:explosion val="0"/>
          </c:dPt>
          <c:dPt>
            <c:idx val="4"/>
            <c:explosion val="0"/>
          </c:dPt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inEnd"/>
            <c:showVal val="1"/>
            <c:showLeaderLines val="1"/>
          </c:dLbls>
          <c:cat>
            <c:strRef>
              <c:f>Sheet3!$A$99:$A$106</c:f>
              <c:strCache>
                <c:ptCount val="8"/>
                <c:pt idx="0">
                  <c:v>undergraduate</c:v>
                </c:pt>
                <c:pt idx="1">
                  <c:v>grad student</c:v>
                </c:pt>
                <c:pt idx="2">
                  <c:v>Faculty</c:v>
                </c:pt>
                <c:pt idx="3">
                  <c:v>Adjunct</c:v>
                </c:pt>
                <c:pt idx="4">
                  <c:v>Admin/Clerical/Other SHU</c:v>
                </c:pt>
                <c:pt idx="5">
                  <c:v>Alumni</c:v>
                </c:pt>
                <c:pt idx="6">
                  <c:v>REBL/visitor</c:v>
                </c:pt>
                <c:pt idx="7">
                  <c:v>EZ borrow/ILL</c:v>
                </c:pt>
              </c:strCache>
            </c:strRef>
          </c:cat>
          <c:val>
            <c:numRef>
              <c:f>Sheet3!$B$99:$B$106</c:f>
              <c:numCache>
                <c:formatCode>0.0%</c:formatCode>
                <c:ptCount val="8"/>
                <c:pt idx="0">
                  <c:v>0.46414897773147562</c:v>
                </c:pt>
                <c:pt idx="1">
                  <c:v>0.22385727308243272</c:v>
                </c:pt>
                <c:pt idx="2">
                  <c:v>5.214220601640842E-2</c:v>
                </c:pt>
                <c:pt idx="3">
                  <c:v>8.8813647610365889E-3</c:v>
                </c:pt>
                <c:pt idx="4">
                  <c:v>7.633806485219434E-2</c:v>
                </c:pt>
                <c:pt idx="5">
                  <c:v>1.0522203411902596E-2</c:v>
                </c:pt>
                <c:pt idx="6">
                  <c:v>2.7946347180622503E-2</c:v>
                </c:pt>
                <c:pt idx="7">
                  <c:v>0.13616356296392751</c:v>
                </c:pt>
              </c:numCache>
            </c:numRef>
          </c:val>
        </c:ser>
        <c:dLbls>
          <c:showVal val="1"/>
        </c:dLbls>
        <c:firstSliceAng val="0"/>
      </c:pieChart>
    </c:plotArea>
    <c:legend>
      <c:legendPos val="r"/>
      <c:layout>
        <c:manualLayout>
          <c:xMode val="edge"/>
          <c:yMode val="edge"/>
          <c:x val="0.73462016540385311"/>
          <c:y val="0.23541265675123951"/>
          <c:w val="0.24368605457336709"/>
          <c:h val="0.59690543890347092"/>
        </c:manualLayout>
      </c:layout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zero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6.5438660445222133E-2"/>
          <c:y val="2.933205959549174E-2"/>
          <c:w val="0.82407237289783219"/>
          <c:h val="0.90216728423652892"/>
        </c:manualLayout>
      </c:layout>
      <c:barChart>
        <c:barDir val="col"/>
        <c:grouping val="clustered"/>
        <c:ser>
          <c:idx val="0"/>
          <c:order val="0"/>
          <c:tx>
            <c:strRef>
              <c:f>'C:\Users\rosewili.SHU\Desktop\My Documents\GRANTS &amp; PROJECTS\SCIENCE RESOURCES SUMMER 2011\Analyses &amp; figures\A books\[OCLC vs Voyager science books by date.xlsx]Sheet1'!$A$6</c:f>
              <c:strCache>
                <c:ptCount val="1"/>
                <c:pt idx="0">
                  <c:v>OCLC lisascience</c:v>
                </c:pt>
              </c:strCache>
            </c:strRef>
          </c:tx>
          <c:cat>
            <c:strRef>
              <c:f>'C:\Users\rosewili.SHU\Desktop\My Documents\GRANTS &amp; PROJECTS\SCIENCE RESOURCES SUMMER 2011\Analyses &amp; figures\A books\[OCLC vs Voyager science books by date.xlsx]Sheet1'!$B$5:$I$5</c:f>
              <c:strCache>
                <c:ptCount val="8"/>
                <c:pt idx="0">
                  <c:v>pre 1900</c:v>
                </c:pt>
                <c:pt idx="1">
                  <c:v>1900-1950</c:v>
                </c:pt>
                <c:pt idx="2">
                  <c:v>1950's</c:v>
                </c:pt>
                <c:pt idx="3">
                  <c:v>1960's</c:v>
                </c:pt>
                <c:pt idx="4">
                  <c:v>1970's</c:v>
                </c:pt>
                <c:pt idx="5">
                  <c:v>1980's</c:v>
                </c:pt>
                <c:pt idx="6">
                  <c:v>1990's</c:v>
                </c:pt>
                <c:pt idx="7">
                  <c:v>2000's</c:v>
                </c:pt>
              </c:strCache>
            </c:strRef>
          </c:cat>
          <c:val>
            <c:numRef>
              <c:f>'C:\Users\rosewili.SHU\Desktop\My Documents\GRANTS &amp; PROJECTS\SCIENCE RESOURCES SUMMER 2011\Analyses &amp; figures\A books\[OCLC vs Voyager science books by date.xlsx]Sheet1'!$B$6:$I$6</c:f>
              <c:numCache>
                <c:formatCode>General</c:formatCode>
                <c:ptCount val="8"/>
                <c:pt idx="0">
                  <c:v>309</c:v>
                </c:pt>
                <c:pt idx="1">
                  <c:v>2536</c:v>
                </c:pt>
                <c:pt idx="2">
                  <c:v>2225</c:v>
                </c:pt>
                <c:pt idx="3">
                  <c:v>4875</c:v>
                </c:pt>
                <c:pt idx="4">
                  <c:v>5798</c:v>
                </c:pt>
                <c:pt idx="5">
                  <c:v>4702</c:v>
                </c:pt>
                <c:pt idx="6">
                  <c:v>4673</c:v>
                </c:pt>
                <c:pt idx="7">
                  <c:v>3074</c:v>
                </c:pt>
              </c:numCache>
            </c:numRef>
          </c:val>
        </c:ser>
        <c:ser>
          <c:idx val="1"/>
          <c:order val="1"/>
          <c:tx>
            <c:strRef>
              <c:f>'C:\Users\rosewili.SHU\Desktop\My Documents\GRANTS &amp; PROJECTS\SCIENCE RESOURCES SUMMER 2011\Analyses &amp; figures\A books\[OCLC vs Voyager science books by date.xlsx]Sheet1'!$A$7</c:f>
              <c:strCache>
                <c:ptCount val="1"/>
                <c:pt idx="0">
                  <c:v>Voyager Q's</c:v>
                </c:pt>
              </c:strCache>
            </c:strRef>
          </c:tx>
          <c:cat>
            <c:strRef>
              <c:f>'C:\Users\rosewili.SHU\Desktop\My Documents\GRANTS &amp; PROJECTS\SCIENCE RESOURCES SUMMER 2011\Analyses &amp; figures\A books\[OCLC vs Voyager science books by date.xlsx]Sheet1'!$B$5:$I$5</c:f>
              <c:strCache>
                <c:ptCount val="8"/>
                <c:pt idx="0">
                  <c:v>pre 1900</c:v>
                </c:pt>
                <c:pt idx="1">
                  <c:v>1900-1950</c:v>
                </c:pt>
                <c:pt idx="2">
                  <c:v>1950's</c:v>
                </c:pt>
                <c:pt idx="3">
                  <c:v>1960's</c:v>
                </c:pt>
                <c:pt idx="4">
                  <c:v>1970's</c:v>
                </c:pt>
                <c:pt idx="5">
                  <c:v>1980's</c:v>
                </c:pt>
                <c:pt idx="6">
                  <c:v>1990's</c:v>
                </c:pt>
                <c:pt idx="7">
                  <c:v>2000's</c:v>
                </c:pt>
              </c:strCache>
            </c:strRef>
          </c:cat>
          <c:val>
            <c:numRef>
              <c:f>'C:\Users\rosewili.SHU\Desktop\My Documents\GRANTS &amp; PROJECTS\SCIENCE RESOURCES SUMMER 2011\Analyses &amp; figures\A books\[OCLC vs Voyager science books by date.xlsx]Sheet1'!$B$7:$I$7</c:f>
              <c:numCache>
                <c:formatCode>General</c:formatCode>
                <c:ptCount val="8"/>
                <c:pt idx="0">
                  <c:v>288</c:v>
                </c:pt>
                <c:pt idx="1">
                  <c:v>2403</c:v>
                </c:pt>
                <c:pt idx="2">
                  <c:v>2309</c:v>
                </c:pt>
                <c:pt idx="3">
                  <c:v>5370</c:v>
                </c:pt>
                <c:pt idx="4">
                  <c:v>6091</c:v>
                </c:pt>
                <c:pt idx="5">
                  <c:v>4702</c:v>
                </c:pt>
                <c:pt idx="6">
                  <c:v>4466</c:v>
                </c:pt>
                <c:pt idx="7">
                  <c:v>3305</c:v>
                </c:pt>
              </c:numCache>
            </c:numRef>
          </c:val>
        </c:ser>
        <c:axId val="76211712"/>
        <c:axId val="76213248"/>
      </c:barChart>
      <c:catAx>
        <c:axId val="76211712"/>
        <c:scaling>
          <c:orientation val="minMax"/>
        </c:scaling>
        <c:axPos val="b"/>
        <c:tickLblPos val="nextTo"/>
        <c:crossAx val="76213248"/>
        <c:crosses val="autoZero"/>
        <c:auto val="1"/>
        <c:lblAlgn val="ctr"/>
        <c:lblOffset val="100"/>
      </c:catAx>
      <c:valAx>
        <c:axId val="76213248"/>
        <c:scaling>
          <c:orientation val="minMax"/>
        </c:scaling>
        <c:axPos val="l"/>
        <c:majorGridlines/>
        <c:numFmt formatCode="General" sourceLinked="1"/>
        <c:tickLblPos val="nextTo"/>
        <c:crossAx val="762117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3981967531836323"/>
          <c:y val="0.11814806237455611"/>
          <c:w val="0.16604452221250118"/>
          <c:h val="9.7037208584221143E-2"/>
        </c:manualLayout>
      </c:layout>
    </c:legend>
    <c:plotVisOnly val="1"/>
    <c:dispBlanksAs val="gap"/>
  </c:chart>
  <c:txPr>
    <a:bodyPr/>
    <a:lstStyle/>
    <a:p>
      <a:pPr>
        <a:defRPr sz="1200"/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6.6050236711065316E-2"/>
          <c:y val="2.7464097108343404E-2"/>
          <c:w val="0.83069100007358987"/>
          <c:h val="0.908397594878953"/>
        </c:manualLayout>
      </c:layout>
      <c:barChart>
        <c:barDir val="col"/>
        <c:grouping val="stacked"/>
        <c:ser>
          <c:idx val="0"/>
          <c:order val="0"/>
          <c:tx>
            <c:strRef>
              <c:f>'fig data'!$A$47</c:f>
              <c:strCache>
                <c:ptCount val="1"/>
                <c:pt idx="0">
                  <c:v>Main</c:v>
                </c:pt>
              </c:strCache>
            </c:strRef>
          </c:tx>
          <c:cat>
            <c:strRef>
              <c:f>'fig data'!$B$46:$I$46</c:f>
              <c:strCache>
                <c:ptCount val="8"/>
                <c:pt idx="0">
                  <c:v>pre 1900</c:v>
                </c:pt>
                <c:pt idx="1">
                  <c:v>1900-1950</c:v>
                </c:pt>
                <c:pt idx="2">
                  <c:v>1950's</c:v>
                </c:pt>
                <c:pt idx="3">
                  <c:v>1960's</c:v>
                </c:pt>
                <c:pt idx="4">
                  <c:v>1970's</c:v>
                </c:pt>
                <c:pt idx="5">
                  <c:v>1980's</c:v>
                </c:pt>
                <c:pt idx="6">
                  <c:v>1990's</c:v>
                </c:pt>
                <c:pt idx="7">
                  <c:v>2000's</c:v>
                </c:pt>
              </c:strCache>
            </c:strRef>
          </c:cat>
          <c:val>
            <c:numRef>
              <c:f>'fig data'!$B$47:$I$47</c:f>
              <c:numCache>
                <c:formatCode>General</c:formatCode>
                <c:ptCount val="8"/>
                <c:pt idx="0">
                  <c:v>282</c:v>
                </c:pt>
                <c:pt idx="1">
                  <c:v>2220</c:v>
                </c:pt>
                <c:pt idx="2">
                  <c:v>2224</c:v>
                </c:pt>
                <c:pt idx="3">
                  <c:v>5155</c:v>
                </c:pt>
                <c:pt idx="4">
                  <c:v>5798</c:v>
                </c:pt>
                <c:pt idx="5">
                  <c:v>4431</c:v>
                </c:pt>
                <c:pt idx="6">
                  <c:v>3682</c:v>
                </c:pt>
                <c:pt idx="7">
                  <c:v>2398</c:v>
                </c:pt>
              </c:numCache>
            </c:numRef>
          </c:val>
        </c:ser>
        <c:ser>
          <c:idx val="1"/>
          <c:order val="1"/>
          <c:tx>
            <c:strRef>
              <c:f>'fig data'!$A$48</c:f>
              <c:strCache>
                <c:ptCount val="1"/>
                <c:pt idx="0">
                  <c:v>Reference/reserve</c:v>
                </c:pt>
              </c:strCache>
            </c:strRef>
          </c:tx>
          <c:cat>
            <c:strRef>
              <c:f>'fig data'!$B$46:$I$46</c:f>
              <c:strCache>
                <c:ptCount val="8"/>
                <c:pt idx="0">
                  <c:v>pre 1900</c:v>
                </c:pt>
                <c:pt idx="1">
                  <c:v>1900-1950</c:v>
                </c:pt>
                <c:pt idx="2">
                  <c:v>1950's</c:v>
                </c:pt>
                <c:pt idx="3">
                  <c:v>1960's</c:v>
                </c:pt>
                <c:pt idx="4">
                  <c:v>1970's</c:v>
                </c:pt>
                <c:pt idx="5">
                  <c:v>1980's</c:v>
                </c:pt>
                <c:pt idx="6">
                  <c:v>1990's</c:v>
                </c:pt>
                <c:pt idx="7">
                  <c:v>2000's</c:v>
                </c:pt>
              </c:strCache>
            </c:strRef>
          </c:cat>
          <c:val>
            <c:numRef>
              <c:f>'fig data'!$B$48:$I$48</c:f>
              <c:numCache>
                <c:formatCode>General</c:formatCode>
                <c:ptCount val="8"/>
                <c:pt idx="0">
                  <c:v>4</c:v>
                </c:pt>
                <c:pt idx="1">
                  <c:v>157</c:v>
                </c:pt>
                <c:pt idx="2">
                  <c:v>60</c:v>
                </c:pt>
                <c:pt idx="3">
                  <c:v>159</c:v>
                </c:pt>
                <c:pt idx="4">
                  <c:v>241</c:v>
                </c:pt>
                <c:pt idx="5">
                  <c:v>138</c:v>
                </c:pt>
                <c:pt idx="6">
                  <c:v>289</c:v>
                </c:pt>
                <c:pt idx="7">
                  <c:v>335</c:v>
                </c:pt>
              </c:numCache>
            </c:numRef>
          </c:val>
        </c:ser>
        <c:ser>
          <c:idx val="2"/>
          <c:order val="2"/>
          <c:tx>
            <c:strRef>
              <c:f>'fig data'!$A$49</c:f>
              <c:strCache>
                <c:ptCount val="1"/>
                <c:pt idx="0">
                  <c:v>Curriculum</c:v>
                </c:pt>
              </c:strCache>
            </c:strRef>
          </c:tx>
          <c:cat>
            <c:strRef>
              <c:f>'fig data'!$B$46:$I$46</c:f>
              <c:strCache>
                <c:ptCount val="8"/>
                <c:pt idx="0">
                  <c:v>pre 1900</c:v>
                </c:pt>
                <c:pt idx="1">
                  <c:v>1900-1950</c:v>
                </c:pt>
                <c:pt idx="2">
                  <c:v>1950's</c:v>
                </c:pt>
                <c:pt idx="3">
                  <c:v>1960's</c:v>
                </c:pt>
                <c:pt idx="4">
                  <c:v>1970's</c:v>
                </c:pt>
                <c:pt idx="5">
                  <c:v>1980's</c:v>
                </c:pt>
                <c:pt idx="6">
                  <c:v>1990's</c:v>
                </c:pt>
                <c:pt idx="7">
                  <c:v>2000's</c:v>
                </c:pt>
              </c:strCache>
            </c:strRef>
          </c:cat>
          <c:val>
            <c:numRef>
              <c:f>'fig data'!$B$49:$I$49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8</c:v>
                </c:pt>
                <c:pt idx="4">
                  <c:v>24</c:v>
                </c:pt>
                <c:pt idx="5">
                  <c:v>81</c:v>
                </c:pt>
                <c:pt idx="6">
                  <c:v>442</c:v>
                </c:pt>
                <c:pt idx="7">
                  <c:v>504</c:v>
                </c:pt>
              </c:numCache>
            </c:numRef>
          </c:val>
        </c:ser>
        <c:ser>
          <c:idx val="3"/>
          <c:order val="3"/>
          <c:tx>
            <c:strRef>
              <c:f>'fig data'!$A$50</c:f>
              <c:strCache>
                <c:ptCount val="1"/>
                <c:pt idx="0">
                  <c:v>Other</c:v>
                </c:pt>
              </c:strCache>
            </c:strRef>
          </c:tx>
          <c:cat>
            <c:strRef>
              <c:f>'fig data'!$B$46:$I$46</c:f>
              <c:strCache>
                <c:ptCount val="8"/>
                <c:pt idx="0">
                  <c:v>pre 1900</c:v>
                </c:pt>
                <c:pt idx="1">
                  <c:v>1900-1950</c:v>
                </c:pt>
                <c:pt idx="2">
                  <c:v>1950's</c:v>
                </c:pt>
                <c:pt idx="3">
                  <c:v>1960's</c:v>
                </c:pt>
                <c:pt idx="4">
                  <c:v>1970's</c:v>
                </c:pt>
                <c:pt idx="5">
                  <c:v>1980's</c:v>
                </c:pt>
                <c:pt idx="6">
                  <c:v>1990's</c:v>
                </c:pt>
                <c:pt idx="7">
                  <c:v>2000's</c:v>
                </c:pt>
              </c:strCache>
            </c:strRef>
          </c:cat>
          <c:val>
            <c:numRef>
              <c:f>'fig data'!$B$50:$I$50</c:f>
              <c:numCache>
                <c:formatCode>General</c:formatCode>
                <c:ptCount val="8"/>
                <c:pt idx="0">
                  <c:v>2</c:v>
                </c:pt>
                <c:pt idx="1">
                  <c:v>26</c:v>
                </c:pt>
                <c:pt idx="2">
                  <c:v>25</c:v>
                </c:pt>
                <c:pt idx="3">
                  <c:v>48</c:v>
                </c:pt>
                <c:pt idx="4">
                  <c:v>28</c:v>
                </c:pt>
                <c:pt idx="5">
                  <c:v>52</c:v>
                </c:pt>
                <c:pt idx="6">
                  <c:v>53</c:v>
                </c:pt>
                <c:pt idx="7">
                  <c:v>66</c:v>
                </c:pt>
              </c:numCache>
            </c:numRef>
          </c:val>
        </c:ser>
        <c:overlap val="100"/>
        <c:axId val="77301248"/>
        <c:axId val="75481856"/>
      </c:barChart>
      <c:catAx>
        <c:axId val="77301248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75481856"/>
        <c:crosses val="autoZero"/>
        <c:auto val="1"/>
        <c:lblAlgn val="ctr"/>
        <c:lblOffset val="100"/>
      </c:catAx>
      <c:valAx>
        <c:axId val="7548185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773012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614933647312857"/>
          <c:y val="0.16588360189916021"/>
          <c:w val="0.18581328034930231"/>
          <c:h val="0.18171511693568423"/>
        </c:manualLayout>
      </c:layout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5.1409105403880551E-2"/>
          <c:y val="1.6589238845144356E-2"/>
          <c:w val="0.90148796820958133"/>
          <c:h val="0.90122815898012754"/>
        </c:manualLayout>
      </c:layout>
      <c:barChart>
        <c:barDir val="col"/>
        <c:grouping val="clustered"/>
        <c:ser>
          <c:idx val="0"/>
          <c:order val="0"/>
          <c:tx>
            <c:strRef>
              <c:f>'voyager data'!$A$74</c:f>
              <c:strCache>
                <c:ptCount val="1"/>
                <c:pt idx="0">
                  <c:v>% collection</c:v>
                </c:pt>
              </c:strCache>
            </c:strRef>
          </c:tx>
          <c:cat>
            <c:strRef>
              <c:f>'voyager data'!$B$73:$I$73</c:f>
              <c:strCache>
                <c:ptCount val="8"/>
                <c:pt idx="0">
                  <c:v>pre 1900</c:v>
                </c:pt>
                <c:pt idx="1">
                  <c:v>1900-1950</c:v>
                </c:pt>
                <c:pt idx="2">
                  <c:v>1950's</c:v>
                </c:pt>
                <c:pt idx="3">
                  <c:v>1960's</c:v>
                </c:pt>
                <c:pt idx="4">
                  <c:v>1970's</c:v>
                </c:pt>
                <c:pt idx="5">
                  <c:v>1980's</c:v>
                </c:pt>
                <c:pt idx="6">
                  <c:v>1990's</c:v>
                </c:pt>
                <c:pt idx="7">
                  <c:v>2000's</c:v>
                </c:pt>
              </c:strCache>
            </c:strRef>
          </c:cat>
          <c:val>
            <c:numRef>
              <c:f>'voyager data'!$B$74:$I$74</c:f>
              <c:numCache>
                <c:formatCode>0%</c:formatCode>
                <c:ptCount val="8"/>
                <c:pt idx="0">
                  <c:v>1.0767468499427273E-2</c:v>
                </c:pt>
                <c:pt idx="1">
                  <c:v>8.4765177548682791E-2</c:v>
                </c:pt>
                <c:pt idx="2">
                  <c:v>8.4917907598320005E-2</c:v>
                </c:pt>
                <c:pt idx="3">
                  <c:v>0.19683085147002674</c:v>
                </c:pt>
                <c:pt idx="4">
                  <c:v>0.22138220694921718</c:v>
                </c:pt>
                <c:pt idx="5">
                  <c:v>0.16918671248568157</c:v>
                </c:pt>
                <c:pt idx="6">
                  <c:v>0.14058801069110349</c:v>
                </c:pt>
                <c:pt idx="7">
                  <c:v>9.1561664757541045E-2</c:v>
                </c:pt>
              </c:numCache>
            </c:numRef>
          </c:val>
        </c:ser>
        <c:ser>
          <c:idx val="1"/>
          <c:order val="1"/>
          <c:tx>
            <c:strRef>
              <c:f>'voyager data'!$A$75</c:f>
              <c:strCache>
                <c:ptCount val="1"/>
                <c:pt idx="0">
                  <c:v>% circulation</c:v>
                </c:pt>
              </c:strCache>
            </c:strRef>
          </c:tx>
          <c:cat>
            <c:strRef>
              <c:f>'voyager data'!$B$73:$I$73</c:f>
              <c:strCache>
                <c:ptCount val="8"/>
                <c:pt idx="0">
                  <c:v>pre 1900</c:v>
                </c:pt>
                <c:pt idx="1">
                  <c:v>1900-1950</c:v>
                </c:pt>
                <c:pt idx="2">
                  <c:v>1950's</c:v>
                </c:pt>
                <c:pt idx="3">
                  <c:v>1960's</c:v>
                </c:pt>
                <c:pt idx="4">
                  <c:v>1970's</c:v>
                </c:pt>
                <c:pt idx="5">
                  <c:v>1980's</c:v>
                </c:pt>
                <c:pt idx="6">
                  <c:v>1990's</c:v>
                </c:pt>
                <c:pt idx="7">
                  <c:v>2000's</c:v>
                </c:pt>
              </c:strCache>
            </c:strRef>
          </c:cat>
          <c:val>
            <c:numRef>
              <c:f>'voyager data'!$B$75:$I$75</c:f>
              <c:numCache>
                <c:formatCode>0%</c:formatCode>
                <c:ptCount val="8"/>
                <c:pt idx="0">
                  <c:v>1.4184397163120564E-2</c:v>
                </c:pt>
                <c:pt idx="1">
                  <c:v>4.774774774774778E-2</c:v>
                </c:pt>
                <c:pt idx="2">
                  <c:v>5.7104316546762589E-2</c:v>
                </c:pt>
                <c:pt idx="3">
                  <c:v>5.2958292919495685E-2</c:v>
                </c:pt>
                <c:pt idx="4">
                  <c:v>7.0196619523973824E-2</c:v>
                </c:pt>
                <c:pt idx="5">
                  <c:v>0.10923042202663065</c:v>
                </c:pt>
                <c:pt idx="6">
                  <c:v>0.23329712112982087</c:v>
                </c:pt>
                <c:pt idx="7">
                  <c:v>0.36280233527939976</c:v>
                </c:pt>
              </c:numCache>
            </c:numRef>
          </c:val>
        </c:ser>
        <c:dLbls>
          <c:showVal val="1"/>
        </c:dLbls>
        <c:axId val="80489472"/>
        <c:axId val="80491264"/>
      </c:barChart>
      <c:catAx>
        <c:axId val="80489472"/>
        <c:scaling>
          <c:orientation val="minMax"/>
        </c:scaling>
        <c:axPos val="b"/>
        <c:tickLblPos val="nextTo"/>
        <c:crossAx val="80491264"/>
        <c:crosses val="autoZero"/>
        <c:auto val="1"/>
        <c:lblAlgn val="ctr"/>
        <c:lblOffset val="100"/>
      </c:catAx>
      <c:valAx>
        <c:axId val="80491264"/>
        <c:scaling>
          <c:orientation val="minMax"/>
        </c:scaling>
        <c:axPos val="l"/>
        <c:numFmt formatCode="0%" sourceLinked="1"/>
        <c:tickLblPos val="nextTo"/>
        <c:crossAx val="804894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019206711310654"/>
          <c:y val="9.8105736782902214E-2"/>
          <c:w val="0.13535310422645769"/>
          <c:h val="9.4264716910386223E-2"/>
        </c:manualLayout>
      </c:layout>
    </c:legend>
    <c:plotVisOnly val="1"/>
    <c:dispBlanksAs val="gap"/>
  </c:chart>
  <c:txPr>
    <a:bodyPr/>
    <a:lstStyle/>
    <a:p>
      <a:pPr>
        <a:defRPr sz="12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1D328F9-1BC6-4795-A751-FAB54DDEC907}" type="datetimeFigureOut">
              <a:rPr lang="en-US"/>
              <a:pPr>
                <a:defRPr/>
              </a:pPr>
              <a:t>1/3/2012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D96E04A-B6F9-4087-BE4C-40F51FCBE5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013122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Background</a:t>
            </a:r>
            <a:r>
              <a:rPr lang="en-US" baseline="0" dirty="0" smtClean="0"/>
              <a:t> facts on </a:t>
            </a:r>
            <a:r>
              <a:rPr lang="en-US" baseline="0" dirty="0" err="1" smtClean="0"/>
              <a:t>seton</a:t>
            </a:r>
            <a:r>
              <a:rPr lang="en-US" baseline="0" dirty="0" smtClean="0"/>
              <a:t> Hall population, Users, extended library ours 24/5 demanded by students and provost without </a:t>
            </a:r>
            <a:r>
              <a:rPr lang="en-US" baseline="0" dirty="0" smtClean="0"/>
              <a:t>providing </a:t>
            </a:r>
            <a:r>
              <a:rPr lang="en-US" baseline="0" dirty="0" smtClean="0"/>
              <a:t>any additional funding, we are open more than other libraries in near by institutions, we get lot of non </a:t>
            </a:r>
            <a:r>
              <a:rPr lang="en-US" baseline="0" dirty="0" err="1" smtClean="0"/>
              <a:t>shu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students,specially</a:t>
            </a:r>
            <a:r>
              <a:rPr lang="en-US" baseline="0" dirty="0" smtClean="0"/>
              <a:t> on week ends</a:t>
            </a:r>
          </a:p>
          <a:p>
            <a:r>
              <a:rPr lang="en-US" baseline="0" dirty="0" smtClean="0"/>
              <a:t>Our concern is limited space for our growing collection, recently we have discussed weeding print journals which are </a:t>
            </a:r>
            <a:r>
              <a:rPr lang="en-US" baseline="0" dirty="0" smtClean="0"/>
              <a:t>duplicated in e </a:t>
            </a:r>
            <a:r>
              <a:rPr lang="en-US" baseline="0" dirty="0" smtClean="0"/>
              <a:t>format and our weeding project is on going, </a:t>
            </a:r>
            <a:r>
              <a:rPr lang="en-US" baseline="0" dirty="0" err="1" smtClean="0"/>
              <a:t>lisa</a:t>
            </a:r>
            <a:r>
              <a:rPr lang="en-US" baseline="0" dirty="0" smtClean="0"/>
              <a:t> will talk about that or we both can talk about later. We do not have a security guard check on the gate and we loose quite a number of books </a:t>
            </a:r>
            <a:r>
              <a:rPr lang="en-US" baseline="0" dirty="0" smtClean="0"/>
              <a:t>are stolen. </a:t>
            </a:r>
            <a:r>
              <a:rPr lang="en-US" baseline="0" dirty="0" smtClean="0"/>
              <a:t>As e- materials are becoming more </a:t>
            </a:r>
            <a:r>
              <a:rPr lang="en-US" baseline="0" dirty="0" smtClean="0"/>
              <a:t>available </a:t>
            </a:r>
            <a:r>
              <a:rPr lang="en-US" baseline="0" dirty="0" smtClean="0"/>
              <a:t>our circ stars are declining, </a:t>
            </a:r>
            <a:r>
              <a:rPr lang="en-US" baseline="0" dirty="0" err="1" smtClean="0"/>
              <a:t>lisa</a:t>
            </a:r>
            <a:r>
              <a:rPr lang="en-US" baseline="0" dirty="0" smtClean="0"/>
              <a:t> will </a:t>
            </a:r>
            <a:r>
              <a:rPr lang="en-US" baseline="0" dirty="0" smtClean="0"/>
              <a:t>talk </a:t>
            </a:r>
            <a:r>
              <a:rPr lang="en-US" baseline="0" dirty="0" smtClean="0"/>
              <a:t>in more </a:t>
            </a:r>
            <a:r>
              <a:rPr lang="en-US" baseline="0" dirty="0" smtClean="0"/>
              <a:t>detail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96E04A-B6F9-4087-BE4C-40F51FCBE52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</a:t>
            </a:r>
            <a:r>
              <a:rPr lang="en-US" baseline="0" dirty="0" smtClean="0"/>
              <a:t> have NEH grant in 1994 to be used for </a:t>
            </a:r>
            <a:r>
              <a:rPr lang="en-US" baseline="0" dirty="0" smtClean="0"/>
              <a:t>strengthening humanities collections.  We always have to purchase humanities materials compared to non-</a:t>
            </a:r>
            <a:r>
              <a:rPr lang="en-US" baseline="0" dirty="0" err="1" smtClean="0"/>
              <a:t>humanties</a:t>
            </a:r>
            <a:r>
              <a:rPr lang="en-US" baseline="0" dirty="0" smtClean="0"/>
              <a:t>  materials which depended on availability of acquisitions budgets, which was always declining. So here in this </a:t>
            </a:r>
            <a:r>
              <a:rPr lang="en-US" baseline="0" dirty="0" err="1" smtClean="0"/>
              <a:t>slise</a:t>
            </a:r>
            <a:r>
              <a:rPr lang="en-US" baseline="0" dirty="0" smtClean="0"/>
              <a:t> you can see how lopsided our collection is. 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96E04A-B6F9-4087-BE4C-40F51FCBE52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96E04A-B6F9-4087-BE4C-40F51FCBE52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031265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96E04A-B6F9-4087-BE4C-40F51FCBE52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89210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A050673-E2B7-4FB7-A2C2-15F7EAAE2C39}" type="datetimeFigureOut">
              <a:rPr/>
              <a:pPr>
                <a:defRPr/>
              </a:pPr>
              <a:t>12/13/2011</a:t>
            </a:fld>
            <a:endParaRPr dirty="0"/>
          </a:p>
        </p:txBody>
      </p:sp>
      <p:sp>
        <p:nvSpPr>
          <p:cNvPr id="7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dirty="0"/>
          </a:p>
        </p:txBody>
      </p:sp>
      <p:sp>
        <p:nvSpPr>
          <p:cNvPr id="8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044EBA0-1E19-4D08-8214-91EC72610B29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3855280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03AC3-38DD-4B27-B847-E78EC51EC189}" type="datetimeFigureOut">
              <a:rPr lang="en-US"/>
              <a:pPr>
                <a:defRPr/>
              </a:pPr>
              <a:t>1/3/2012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D5748-F846-408F-A337-78C8325BD0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98583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3FF65C-8DB9-4B9B-9915-56D873057A28}" type="datetimeFigureOut">
              <a:rPr lang="en-US"/>
              <a:pPr>
                <a:defRPr/>
              </a:pPr>
              <a:t>1/3/2012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9F4214D2-A963-401B-A63F-DE1FDDB192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50721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B2053-AAED-4ED4-9D11-72EAF85CADC1}" type="datetimeFigureOut">
              <a:rPr lang="en-US"/>
              <a:pPr>
                <a:defRPr/>
              </a:pPr>
              <a:t>1/3/2012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C3208-77D4-4698-A68D-C9953B6F87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76446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5D13CFE2-258E-4E3B-9E13-5979834A6E82}" type="datetimeFigureOut">
              <a:rPr lang="en-US"/>
              <a:pPr>
                <a:defRPr/>
              </a:pPr>
              <a:t>1/3/2012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386C6A8-BE33-4DFC-B9C1-DB6A8D85F4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836491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224BC-B926-4E95-A2D3-80F9CFA0AEF0}" type="datetimeFigureOut">
              <a:rPr lang="en-US"/>
              <a:pPr>
                <a:defRPr/>
              </a:pPr>
              <a:t>1/3/2012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C8208-B8E8-4D57-B187-4B8CB1A17E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3416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449A5-B7AF-4D9D-B788-045584B4179F}" type="datetimeFigureOut">
              <a:rPr lang="en-US"/>
              <a:pPr>
                <a:defRPr/>
              </a:pPr>
              <a:t>1/3/2012</a:t>
            </a:fld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F3B71-9A72-437C-855D-0A9F535379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88755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2CF62-75D3-49DA-A05A-AC13E2420179}" type="datetimeFigureOut">
              <a:rPr lang="en-US"/>
              <a:pPr>
                <a:defRPr/>
              </a:pPr>
              <a:t>1/3/2012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F4053-B376-454A-8810-30D85B2CBB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52735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D51C8-CD39-4960-845B-7B6941F9E6E7}" type="datetimeFigureOut">
              <a:rPr lang="en-US"/>
              <a:pPr>
                <a:defRPr/>
              </a:pPr>
              <a:t>1/3/2012</a:t>
            </a:fld>
            <a:endParaRPr lang="en-US" dirty="0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7801-56F0-4777-A3F2-483CAB1C67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11804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926D5-F0E4-4A80-81F6-DF20A8F64719}" type="datetimeFigureOut">
              <a:rPr lang="en-US"/>
              <a:pPr>
                <a:defRPr/>
              </a:pPr>
              <a:t>1/3/2012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9E431-AAA7-4556-8B18-AC1948E342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04842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85E2A0D-D475-457C-A2FD-8EDD21965702}" type="datetimeFigureOut">
              <a:rPr lang="en-US"/>
              <a:pPr>
                <a:defRPr/>
              </a:pPr>
              <a:t>1/3/2012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DC2DFF4-D152-4D77-B333-960BEDB21E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579697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102" name="Text Placeholder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BE62309D-596D-4503-AF03-9FC5F0628509}" type="datetimeFigureOut">
              <a:rPr lang="en-US"/>
              <a:pPr>
                <a:defRPr/>
              </a:pPr>
              <a:t>1/3/2012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B51FF7F6-D2F7-475E-B9C9-65418D2CDF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1" r:id="rId2"/>
    <p:sldLayoutId id="2147483819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20" r:id="rId9"/>
    <p:sldLayoutId id="2147483817" r:id="rId10"/>
    <p:sldLayoutId id="214748382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Sulekha.kalyan@shu.edu" TargetMode="External"/><Relationship Id="rId2" Type="http://schemas.openxmlformats.org/officeDocument/2006/relationships/hyperlink" Target="mailto:Lisa.rose-wiles@shu.ed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1981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 smtClean="0"/>
              <a:t>Circulation @ seton hall 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76600" y="2971800"/>
            <a:ext cx="5114925" cy="1558925"/>
          </a:xfrm>
        </p:spPr>
        <p:txBody>
          <a:bodyPr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i="1" dirty="0"/>
              <a:t>Lisa Rose-Wiles </a:t>
            </a:r>
            <a:r>
              <a:rPr lang="en-US" sz="2800" i="1" dirty="0" smtClean="0"/>
              <a:t>&amp; Sulekha Kalyan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800" i="1" dirty="0" smtClean="0"/>
              <a:t>Seton Hall University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8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sz="1900" b="1" dirty="0" smtClean="0">
              <a:solidFill>
                <a:srgbClr val="00B0F0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1900" b="1" dirty="0" smtClean="0">
                <a:solidFill>
                  <a:srgbClr val="00B0F0"/>
                </a:solidFill>
              </a:rPr>
              <a:t>VALE </a:t>
            </a:r>
            <a:r>
              <a:rPr lang="en-US" sz="1900" b="1" dirty="0">
                <a:solidFill>
                  <a:srgbClr val="00B0F0"/>
                </a:solidFill>
              </a:rPr>
              <a:t>Users’/NJLA CUS/NJ ACRL </a:t>
            </a:r>
            <a:r>
              <a:rPr lang="en-US" sz="1900" b="1" dirty="0" smtClean="0">
                <a:solidFill>
                  <a:srgbClr val="00B0F0"/>
                </a:solidFill>
              </a:rPr>
              <a:t>Conference, Rutgers University, January </a:t>
            </a:r>
            <a:r>
              <a:rPr lang="en-US" sz="1900" b="1" dirty="0">
                <a:solidFill>
                  <a:srgbClr val="00B0F0"/>
                </a:solidFill>
              </a:rPr>
              <a:t>5, 2012 </a:t>
            </a:r>
            <a:endParaRPr lang="en-US" sz="1900" dirty="0" smtClean="0">
              <a:solidFill>
                <a:srgbClr val="00B0F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8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8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242048" cy="990600"/>
          </a:xfrm>
        </p:spPr>
        <p:txBody>
          <a:bodyPr/>
          <a:lstStyle/>
          <a:p>
            <a:pPr algn="ctr"/>
            <a:r>
              <a:rPr lang="en-US" sz="3200" b="0" dirty="0"/>
              <a:t>8</a:t>
            </a:r>
            <a:r>
              <a:rPr lang="en-US" sz="3200" b="0" cap="none" dirty="0" smtClean="0"/>
              <a:t>. </a:t>
            </a:r>
            <a:r>
              <a:rPr lang="en-US" sz="2800" b="0" cap="none" dirty="0"/>
              <a:t>S</a:t>
            </a:r>
            <a:r>
              <a:rPr lang="en-US" sz="2800" b="0" cap="none" dirty="0" smtClean="0"/>
              <a:t>cience books, OCLC vs. Voyager by date</a:t>
            </a:r>
            <a:br>
              <a:rPr lang="en-US" sz="2800" b="0" cap="none" dirty="0" smtClean="0"/>
            </a:br>
            <a:r>
              <a:rPr lang="en-US" sz="2000" b="0" cap="none" dirty="0" smtClean="0"/>
              <a:t>(OCLC = 28,192; Voyager = 28,939 as at July 2011)</a:t>
            </a:r>
            <a:endParaRPr lang="en-US" sz="2000" b="0" cap="none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179255011"/>
              </p:ext>
            </p:extLst>
          </p:nvPr>
        </p:nvGraphicFramePr>
        <p:xfrm>
          <a:off x="0" y="1600200"/>
          <a:ext cx="82296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21802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7242048" cy="929640"/>
          </a:xfrm>
        </p:spPr>
        <p:txBody>
          <a:bodyPr>
            <a:noAutofit/>
          </a:bodyPr>
          <a:lstStyle/>
          <a:p>
            <a:pPr algn="ctr"/>
            <a:r>
              <a:rPr lang="en-US" sz="2800" cap="none" dirty="0"/>
              <a:t>9</a:t>
            </a:r>
            <a:r>
              <a:rPr lang="en-US" sz="2800" b="0" cap="none" dirty="0" smtClean="0"/>
              <a:t>. </a:t>
            </a:r>
            <a:r>
              <a:rPr lang="en-US" sz="2800" b="0" cap="none" dirty="0"/>
              <a:t>S</a:t>
            </a:r>
            <a:r>
              <a:rPr lang="en-US" sz="2800" b="0" cap="none" dirty="0" smtClean="0"/>
              <a:t>cience books by date and location</a:t>
            </a:r>
            <a:br>
              <a:rPr lang="en-US" sz="2800" b="0" cap="none" dirty="0" smtClean="0"/>
            </a:br>
            <a:r>
              <a:rPr lang="en-US" sz="2800" b="0" cap="none" dirty="0" smtClean="0"/>
              <a:t> </a:t>
            </a:r>
            <a:r>
              <a:rPr lang="en-US" sz="2000" b="0" cap="none" dirty="0" smtClean="0"/>
              <a:t>(Voyager data, n = 28,939)</a:t>
            </a:r>
            <a:endParaRPr lang="en-US" sz="2000" b="0" cap="none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081264446"/>
              </p:ext>
            </p:extLst>
          </p:nvPr>
        </p:nvGraphicFramePr>
        <p:xfrm>
          <a:off x="0" y="1295400"/>
          <a:ext cx="8153400" cy="5534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67157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242048" cy="1295400"/>
          </a:xfrm>
        </p:spPr>
        <p:txBody>
          <a:bodyPr/>
          <a:lstStyle/>
          <a:p>
            <a:pPr algn="ctr"/>
            <a:r>
              <a:rPr lang="en-US" sz="2800" dirty="0" smtClean="0"/>
              <a:t>10. </a:t>
            </a:r>
            <a:r>
              <a:rPr lang="en-US" sz="2800" b="0" cap="none" dirty="0" smtClean="0"/>
              <a:t>Main science collection: circulation vs</a:t>
            </a:r>
            <a:r>
              <a:rPr lang="en-US" sz="2800" b="0" cap="none" dirty="0"/>
              <a:t>.</a:t>
            </a:r>
            <a:r>
              <a:rPr lang="en-US" sz="2800" b="0" cap="none" dirty="0" smtClean="0"/>
              <a:t> publication date</a:t>
            </a:r>
            <a:r>
              <a:rPr lang="en-US" sz="2800" cap="none" dirty="0" smtClean="0"/>
              <a:t/>
            </a:r>
            <a:br>
              <a:rPr lang="en-US" sz="2800" cap="none" dirty="0" smtClean="0"/>
            </a:br>
            <a:r>
              <a:rPr lang="en-US" sz="2000" b="0" cap="none" dirty="0" smtClean="0"/>
              <a:t>(from Voyager data, n = 26,190, average circulated 12%)</a:t>
            </a:r>
            <a:endParaRPr lang="en-US" sz="2000" b="0" cap="none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607948456"/>
              </p:ext>
            </p:extLst>
          </p:nvPr>
        </p:nvGraphicFramePr>
        <p:xfrm>
          <a:off x="0" y="1524000"/>
          <a:ext cx="81534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51974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242048" cy="1143000"/>
          </a:xfrm>
        </p:spPr>
        <p:txBody>
          <a:bodyPr/>
          <a:lstStyle/>
          <a:p>
            <a:pPr algn="ctr"/>
            <a:r>
              <a:rPr lang="en-US" sz="3200" b="0" cap="none" dirty="0" smtClean="0"/>
              <a:t>11. Average times science Books circulated 2005-10 by location</a:t>
            </a:r>
            <a:endParaRPr lang="en-US" sz="3200" b="0" cap="none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817901474"/>
              </p:ext>
            </p:extLst>
          </p:nvPr>
        </p:nvGraphicFramePr>
        <p:xfrm>
          <a:off x="0" y="1371600"/>
          <a:ext cx="8159363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547490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42048" cy="1295400"/>
          </a:xfrm>
        </p:spPr>
        <p:txBody>
          <a:bodyPr>
            <a:noAutofit/>
          </a:bodyPr>
          <a:lstStyle/>
          <a:p>
            <a:pPr algn="ctr"/>
            <a:r>
              <a:rPr lang="en-US" sz="2800" b="0" cap="none" dirty="0" smtClean="0"/>
              <a:t>12. % of science collection vs. % of science books circulations 2010-11 by subject </a:t>
            </a:r>
            <a:br>
              <a:rPr lang="en-US" sz="2800" b="0" cap="none" dirty="0" smtClean="0"/>
            </a:br>
            <a:r>
              <a:rPr lang="en-US" sz="2000" b="0" cap="none" dirty="0" smtClean="0"/>
              <a:t>(from Voyager data, n </a:t>
            </a:r>
            <a:r>
              <a:rPr lang="en-US" sz="2000" b="0" cap="none" dirty="0"/>
              <a:t>= </a:t>
            </a:r>
            <a:r>
              <a:rPr lang="en-US" sz="2000" b="0" cap="none" dirty="0" smtClean="0"/>
              <a:t>1246</a:t>
            </a:r>
            <a:r>
              <a:rPr lang="en-US" sz="2000" b="0" cap="none" dirty="0"/>
              <a:t> </a:t>
            </a:r>
            <a:r>
              <a:rPr lang="en-US" sz="2000" b="0" cap="none" dirty="0" smtClean="0"/>
              <a:t>science book checkouts)</a:t>
            </a:r>
            <a:endParaRPr lang="en-US" sz="2000" b="0" cap="none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787395217"/>
              </p:ext>
            </p:extLst>
          </p:nvPr>
        </p:nvGraphicFramePr>
        <p:xfrm>
          <a:off x="0" y="1447800"/>
          <a:ext cx="8153401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86979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239000" cy="51816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800" i="1" dirty="0" smtClean="0">
                <a:solidFill>
                  <a:schemeClr val="bg2">
                    <a:lumMod val="50000"/>
                  </a:schemeClr>
                </a:solidFill>
              </a:rPr>
              <a:t>conclusions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7543800" cy="5541963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21.5% of our books were checked out at least once (average twice) in the five years 2005-9.</a:t>
            </a:r>
          </a:p>
          <a:p>
            <a:pPr eaLnBrk="1" hangingPunct="1">
              <a:defRPr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There is variation by subject area, but generally more recent books are more likely to circulate.</a:t>
            </a:r>
          </a:p>
          <a:p>
            <a:pPr eaLnBrk="1" hangingPunct="1">
              <a:defRPr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O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ur book collection is stronger and more current in the humanities than in other subject areas.</a:t>
            </a:r>
          </a:p>
          <a:p>
            <a:pPr eaLnBrk="1" hangingPunct="1">
              <a:defRPr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Our science book collection is small &amp; outdated:  6.4% of total books, almost 90% &gt;10 years old.</a:t>
            </a:r>
          </a:p>
          <a:p>
            <a:pPr eaLnBrk="1" hangingPunct="1">
              <a:defRPr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Over 36% of “recent” science books circulated &amp; circulation has not declined in past 5 years.</a:t>
            </a:r>
          </a:p>
          <a:p>
            <a:pPr eaLnBrk="1" hangingPunct="1">
              <a:defRPr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There is not a good fit between subject collections and subject circulation.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239000" cy="51816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800" i="1" dirty="0" smtClean="0">
                <a:solidFill>
                  <a:schemeClr val="bg2">
                    <a:lumMod val="50000"/>
                  </a:schemeClr>
                </a:solidFill>
              </a:rPr>
              <a:t>recommendations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7543800" cy="5541963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Judicious weeding is clearly needed </a:t>
            </a:r>
          </a:p>
          <a:p>
            <a:pPr lvl="1" eaLnBrk="1" hangingPunct="1">
              <a:defRPr/>
            </a:pPr>
            <a:r>
              <a:rPr lang="en-US" sz="2100" dirty="0" smtClean="0">
                <a:solidFill>
                  <a:srgbClr val="7030A0"/>
                </a:solidFill>
              </a:rPr>
              <a:t>some older books are still in demand (or do students disregard publication dates?).</a:t>
            </a:r>
          </a:p>
          <a:p>
            <a:pPr eaLnBrk="1" hangingPunct="1">
              <a:defRPr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We need a better match between our academic programs and collections, especially in the underfunded non-humanities subjects.</a:t>
            </a:r>
          </a:p>
          <a:p>
            <a:pPr lvl="1" eaLnBrk="1" hangingPunct="1">
              <a:defRPr/>
            </a:pPr>
            <a:r>
              <a:rPr lang="en-US" sz="2100" dirty="0" smtClean="0">
                <a:solidFill>
                  <a:srgbClr val="7030A0"/>
                </a:solidFill>
              </a:rPr>
              <a:t>We need more consultation with faculty, book store, students.</a:t>
            </a:r>
          </a:p>
          <a:p>
            <a:pPr eaLnBrk="1" hangingPunct="1">
              <a:defRPr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Begin a pilot PDA program for e-books with ebrary.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  <a:p>
            <a:pPr lvl="1" eaLnBrk="1" hangingPunct="1">
              <a:defRPr/>
            </a:pPr>
            <a:r>
              <a:rPr lang="en-US" sz="2100" dirty="0" smtClean="0">
                <a:solidFill>
                  <a:srgbClr val="7030A0"/>
                </a:solidFill>
              </a:rPr>
              <a:t>48% of hand-picked e-books were used at least once in the first year.  PDA should allow better fit at less cost.</a:t>
            </a:r>
          </a:p>
          <a:p>
            <a:pPr eaLnBrk="1" hangingPunct="1">
              <a:defRPr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Budget, budget, budget!</a:t>
            </a:r>
          </a:p>
          <a:p>
            <a:pPr lvl="1" eaLnBrk="1" hangingPunct="1">
              <a:defRPr/>
            </a:pPr>
            <a:r>
              <a:rPr lang="en-US" sz="2100" dirty="0" smtClean="0">
                <a:solidFill>
                  <a:srgbClr val="7030A0"/>
                </a:solidFill>
              </a:rPr>
              <a:t>Less money = fewer resources. There is no magic wand. </a:t>
            </a:r>
          </a:p>
          <a:p>
            <a:pPr eaLnBrk="1" hangingPunct="1">
              <a:defRPr/>
            </a:pPr>
            <a:endParaRPr lang="en-US" sz="1500" dirty="0">
              <a:solidFill>
                <a:srgbClr val="7030A0"/>
              </a:solidFill>
            </a:endParaRPr>
          </a:p>
          <a:p>
            <a:pPr marL="0" indent="0" eaLnBrk="1" hangingPunct="1">
              <a:buNone/>
              <a:defRPr/>
            </a:pPr>
            <a:endParaRPr lang="en-US" sz="1500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221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239000" cy="51816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800" i="1" dirty="0" smtClean="0">
                <a:solidFill>
                  <a:schemeClr val="bg2">
                    <a:lumMod val="50000"/>
                  </a:schemeClr>
                </a:solidFill>
              </a:rPr>
              <a:t>progress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7543800" cy="5541963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Inventory and weeding is well underway</a:t>
            </a:r>
          </a:p>
          <a:p>
            <a:pPr lvl="1" eaLnBrk="1" hangingPunct="1">
              <a:defRPr/>
            </a:pPr>
            <a:r>
              <a:rPr lang="en-US" sz="2100" dirty="0" smtClean="0">
                <a:solidFill>
                  <a:srgbClr val="7030A0"/>
                </a:solidFill>
              </a:rPr>
              <a:t>Better World Books a market/recycler for many unwanted books.  We have </a:t>
            </a:r>
            <a:r>
              <a:rPr lang="en-US" sz="2100" smtClean="0">
                <a:solidFill>
                  <a:srgbClr val="7030A0"/>
                </a:solidFill>
              </a:rPr>
              <a:t>sent 50+ boxes </a:t>
            </a:r>
            <a:r>
              <a:rPr lang="en-US" sz="2100" dirty="0" smtClean="0">
                <a:solidFill>
                  <a:srgbClr val="7030A0"/>
                </a:solidFill>
              </a:rPr>
              <a:t>already.</a:t>
            </a:r>
          </a:p>
          <a:p>
            <a:pPr eaLnBrk="1" hangingPunct="1">
              <a:defRPr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Efforts to reach users ongoing</a:t>
            </a:r>
          </a:p>
          <a:p>
            <a:pPr lvl="1" eaLnBrk="1" hangingPunct="1">
              <a:defRPr/>
            </a:pPr>
            <a:r>
              <a:rPr lang="en-US" sz="2100" dirty="0" smtClean="0">
                <a:solidFill>
                  <a:srgbClr val="7030A0"/>
                </a:solidFill>
              </a:rPr>
              <a:t>And we are consulting with bookstore re textbooks</a:t>
            </a:r>
          </a:p>
          <a:p>
            <a:pPr eaLnBrk="1" hangingPunct="1">
              <a:defRPr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P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ilot PDA has begun with ebrary.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  <a:p>
            <a:pPr lvl="1" eaLnBrk="1" hangingPunct="1">
              <a:defRPr/>
            </a:pPr>
            <a:r>
              <a:rPr lang="en-US" sz="2100" dirty="0" smtClean="0">
                <a:solidFill>
                  <a:srgbClr val="7030A0"/>
                </a:solidFill>
              </a:rPr>
              <a:t>We are being conservative (selection not broad profile) but have added 750 books so far.</a:t>
            </a:r>
          </a:p>
          <a:p>
            <a:pPr eaLnBrk="1" hangingPunct="1">
              <a:defRPr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Budget, budget, budget!</a:t>
            </a:r>
          </a:p>
          <a:p>
            <a:pPr lvl="1" eaLnBrk="1" hangingPunct="1">
              <a:defRPr/>
            </a:pPr>
            <a:r>
              <a:rPr lang="en-US" sz="2100" dirty="0" smtClean="0">
                <a:solidFill>
                  <a:srgbClr val="7030A0"/>
                </a:solidFill>
              </a:rPr>
              <a:t>Driving us to “just in time” vs. “Just in case” … good, bad, indifferent?</a:t>
            </a:r>
            <a:endParaRPr lang="en-US" sz="1200" dirty="0">
              <a:solidFill>
                <a:srgbClr val="7030A0"/>
              </a:solidFill>
            </a:endParaRPr>
          </a:p>
          <a:p>
            <a:pPr marL="0" indent="0" eaLnBrk="1" hangingPunct="1">
              <a:buNone/>
              <a:defRPr/>
            </a:pPr>
            <a:endParaRPr lang="en-US" sz="1500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084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209800"/>
          </a:xfrm>
        </p:spPr>
        <p:txBody>
          <a:bodyPr/>
          <a:lstStyle/>
          <a:p>
            <a:pPr algn="ctr"/>
            <a:r>
              <a:rPr lang="en-US" sz="4400" dirty="0" smtClean="0"/>
              <a:t>Thank you!  Questions?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84536"/>
          </a:xfrm>
        </p:spPr>
        <p:txBody>
          <a:bodyPr/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Lisa Rose-Wiles, Science Librarian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</a:rPr>
              <a:t>Sulekha Kalyan, Head of Acquisitions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</a:rPr>
              <a:t>Seton Hall University Libraries</a:t>
            </a:r>
          </a:p>
          <a:p>
            <a:pPr marL="247650" lvl="1" indent="0" algn="ctr">
              <a:buNone/>
            </a:pPr>
            <a:endParaRPr lang="en-US" dirty="0"/>
          </a:p>
          <a:p>
            <a:pPr marL="247650" lvl="1" indent="0" algn="ctr">
              <a:buNone/>
            </a:pPr>
            <a:r>
              <a:rPr lang="en-US" b="1" dirty="0" smtClean="0">
                <a:hlinkClick r:id="rId2"/>
              </a:rPr>
              <a:t>Lisa.rose-wiles@shu.edu</a:t>
            </a:r>
            <a:endParaRPr lang="en-US" b="1" dirty="0" smtClean="0"/>
          </a:p>
          <a:p>
            <a:pPr marL="247650" lvl="1" indent="0" algn="ctr">
              <a:buNone/>
            </a:pPr>
            <a:r>
              <a:rPr lang="en-US" b="1" dirty="0" smtClean="0">
                <a:hlinkClick r:id="rId3"/>
              </a:rPr>
              <a:t>Sulekha.kalyan@shu.edu</a:t>
            </a:r>
            <a:endParaRPr lang="en-US" b="1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73808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517525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3600" i="1" cap="none" dirty="0" smtClean="0">
                <a:solidFill>
                  <a:schemeClr val="bg2">
                    <a:lumMod val="50000"/>
                  </a:schemeClr>
                </a:solidFill>
              </a:rPr>
              <a:t>Seton Hall </a:t>
            </a:r>
            <a:r>
              <a:rPr lang="en-US" sz="3600" i="1" cap="none" dirty="0">
                <a:solidFill>
                  <a:schemeClr val="bg2">
                    <a:lumMod val="50000"/>
                  </a:schemeClr>
                </a:solidFill>
              </a:rPr>
              <a:t>U</a:t>
            </a:r>
            <a:r>
              <a:rPr lang="en-US" sz="3600" i="1" cap="none" dirty="0" smtClean="0">
                <a:solidFill>
                  <a:schemeClr val="bg2">
                    <a:lumMod val="50000"/>
                  </a:schemeClr>
                </a:solidFill>
              </a:rPr>
              <a:t>niversity</a:t>
            </a:r>
            <a:endParaRPr lang="en-US" sz="3600" b="0" cap="non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7696200" cy="5389563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smtClean="0">
                <a:solidFill>
                  <a:srgbClr val="7030A0"/>
                </a:solidFill>
              </a:rPr>
              <a:t>Private, Catholic University</a:t>
            </a:r>
          </a:p>
          <a:p>
            <a:pPr lvl="1" eaLnBrk="1" hangingPunct="1">
              <a:defRPr/>
            </a:pPr>
            <a:r>
              <a:rPr lang="en-US" dirty="0">
                <a:solidFill>
                  <a:schemeClr val="tx2"/>
                </a:solidFill>
              </a:rPr>
              <a:t>4,871 undergraduates (88% full time) </a:t>
            </a:r>
            <a:endParaRPr lang="en-US" dirty="0" smtClean="0">
              <a:solidFill>
                <a:schemeClr val="tx2"/>
              </a:solidFill>
            </a:endParaRPr>
          </a:p>
          <a:p>
            <a:pPr lvl="1" eaLnBrk="1" hangingPunct="1">
              <a:defRPr/>
            </a:pPr>
            <a:r>
              <a:rPr lang="en-US" dirty="0">
                <a:solidFill>
                  <a:schemeClr val="tx2"/>
                </a:solidFill>
              </a:rPr>
              <a:t>3,293 graduates (33% full time</a:t>
            </a:r>
            <a:r>
              <a:rPr lang="en-US" dirty="0" smtClean="0">
                <a:solidFill>
                  <a:schemeClr val="tx2"/>
                </a:solidFill>
              </a:rPr>
              <a:t>).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chemeClr val="tx2"/>
                </a:solidFill>
              </a:rPr>
              <a:t>~800 faculty &amp; staff</a:t>
            </a:r>
          </a:p>
          <a:p>
            <a:pPr eaLnBrk="1" hangingPunct="1">
              <a:defRPr/>
            </a:pPr>
            <a:r>
              <a:rPr lang="en-US" dirty="0" smtClean="0"/>
              <a:t> </a:t>
            </a:r>
            <a:r>
              <a:rPr lang="en-US" sz="2400" b="1" dirty="0" smtClean="0">
                <a:solidFill>
                  <a:srgbClr val="7030A0"/>
                </a:solidFill>
              </a:rPr>
              <a:t>Other Walsh Library users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chemeClr val="tx2"/>
                </a:solidFill>
              </a:rPr>
              <a:t>SHU Alumni; others via ReBL, VALE, PALCI, ILL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chemeClr val="tx2"/>
                </a:solidFill>
              </a:rPr>
              <a:t>Extended library hours attract local students</a:t>
            </a:r>
          </a:p>
          <a:p>
            <a:pPr eaLnBrk="1" hangingPunct="1">
              <a:defRPr/>
            </a:pPr>
            <a:r>
              <a:rPr lang="en-US" sz="2400" b="1" dirty="0" smtClean="0">
                <a:solidFill>
                  <a:srgbClr val="7030A0"/>
                </a:solidFill>
              </a:rPr>
              <a:t>Our print book collection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chemeClr val="tx2"/>
                </a:solidFill>
              </a:rPr>
              <a:t>500,000+ books (excluding journals, archives</a:t>
            </a:r>
          </a:p>
          <a:p>
            <a:pPr marL="0" indent="0" eaLnBrk="1" hangingPunct="1">
              <a:buNone/>
              <a:defRPr/>
            </a:pPr>
            <a:r>
              <a:rPr lang="en-US" sz="2400" dirty="0" smtClean="0">
                <a:solidFill>
                  <a:schemeClr val="tx2"/>
                </a:solidFill>
              </a:rPr>
              <a:t>	and special collections)</a:t>
            </a:r>
          </a:p>
          <a:p>
            <a:pPr marL="590550" lvl="1" indent="-342900" eaLnBrk="1" hangingPunct="1">
              <a:defRPr/>
            </a:pPr>
            <a:r>
              <a:rPr lang="en-US" dirty="0" smtClean="0">
                <a:solidFill>
                  <a:schemeClr val="tx2"/>
                </a:solidFill>
              </a:rPr>
              <a:t>Concerns re space, maintenance, loss or</a:t>
            </a:r>
          </a:p>
          <a:p>
            <a:pPr marL="247650" lvl="1" indent="0" eaLnBrk="1" hangingPunct="1">
              <a:buNone/>
              <a:defRPr/>
            </a:pPr>
            <a:r>
              <a:rPr lang="en-US" dirty="0" smtClean="0">
                <a:solidFill>
                  <a:schemeClr val="tx2"/>
                </a:solidFill>
              </a:rPr>
              <a:t> 	theft, lack of use/declining circulation.</a:t>
            </a:r>
          </a:p>
        </p:txBody>
      </p:sp>
      <p:pic>
        <p:nvPicPr>
          <p:cNvPr id="10244" name="Picture 8" descr="C:\Users\SHU-USER\AppData\Local\Microsoft\Windows\Temporary Internet Files\Content.IE5\ETQPI0NA\MC90025169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800600"/>
            <a:ext cx="1824038" cy="144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7242048" cy="1219200"/>
          </a:xfrm>
        </p:spPr>
        <p:txBody>
          <a:bodyPr/>
          <a:lstStyle/>
          <a:p>
            <a:pPr algn="ctr"/>
            <a:r>
              <a:rPr lang="en-US" sz="3600" cap="none" dirty="0">
                <a:latin typeface="+mn-lt"/>
              </a:rPr>
              <a:t>1</a:t>
            </a:r>
            <a:r>
              <a:rPr lang="en-US" sz="3600" cap="none" dirty="0" smtClean="0">
                <a:latin typeface="+mn-lt"/>
              </a:rPr>
              <a:t>. </a:t>
            </a:r>
            <a:r>
              <a:rPr lang="en-US" sz="3200" b="0" cap="none" dirty="0" smtClean="0">
                <a:latin typeface="+mn-lt"/>
              </a:rPr>
              <a:t>SHU books by subject area.</a:t>
            </a:r>
            <a:r>
              <a:rPr lang="en-US" cap="none" dirty="0" smtClean="0">
                <a:latin typeface="+mn-lt"/>
              </a:rPr>
              <a:t/>
            </a:r>
            <a:br>
              <a:rPr lang="en-US" cap="none" dirty="0" smtClean="0">
                <a:latin typeface="+mn-lt"/>
              </a:rPr>
            </a:br>
            <a:r>
              <a:rPr lang="en-US" sz="2000" b="0" cap="none" dirty="0" smtClean="0">
                <a:latin typeface="+mn-lt"/>
              </a:rPr>
              <a:t>Based on OCLC data July 2011, n = 402,112</a:t>
            </a:r>
            <a:br>
              <a:rPr lang="en-US" sz="2000" b="0" cap="none" dirty="0" smtClean="0">
                <a:latin typeface="+mn-lt"/>
              </a:rPr>
            </a:br>
            <a:r>
              <a:rPr lang="en-US" sz="2000" b="0" cap="none" dirty="0" smtClean="0">
                <a:latin typeface="+mn-lt"/>
              </a:rPr>
              <a:t>excluding government documents &amp; “other”</a:t>
            </a:r>
            <a:endParaRPr lang="en-US" sz="2000" b="0" cap="none" dirty="0">
              <a:latin typeface="+mn-lt"/>
            </a:endParaRP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874291360"/>
              </p:ext>
            </p:extLst>
          </p:nvPr>
        </p:nvGraphicFramePr>
        <p:xfrm>
          <a:off x="38100" y="1447800"/>
          <a:ext cx="81153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405458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89916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0" cap="none" dirty="0"/>
              <a:t>2</a:t>
            </a:r>
            <a:r>
              <a:rPr lang="en-US" sz="3200" b="0" cap="none" dirty="0" smtClean="0"/>
              <a:t>. Number of books in subject area by publication date range.</a:t>
            </a:r>
            <a:endParaRPr lang="en-US" sz="3200" b="0" cap="none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616138581"/>
              </p:ext>
            </p:extLst>
          </p:nvPr>
        </p:nvGraphicFramePr>
        <p:xfrm>
          <a:off x="228600" y="1295400"/>
          <a:ext cx="79248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86741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543800" cy="1463040"/>
          </a:xfrm>
        </p:spPr>
        <p:txBody>
          <a:bodyPr>
            <a:noAutofit/>
          </a:bodyPr>
          <a:lstStyle/>
          <a:p>
            <a:pPr algn="ctr"/>
            <a:r>
              <a:rPr lang="en-US" sz="3200" b="0" cap="none" dirty="0"/>
              <a:t>3</a:t>
            </a:r>
            <a:r>
              <a:rPr lang="en-US" sz="3200" b="0" cap="none" dirty="0" smtClean="0"/>
              <a:t>. Proportion of books in major subject areas published since 2000 </a:t>
            </a:r>
            <a:br>
              <a:rPr lang="en-US" sz="3200" b="0" cap="none" dirty="0" smtClean="0"/>
            </a:br>
            <a:r>
              <a:rPr lang="en-US" sz="2000" b="0" cap="none" dirty="0" smtClean="0"/>
              <a:t>(n = 74,945)</a:t>
            </a:r>
            <a:endParaRPr lang="en-US" sz="2000" b="0" cap="none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860316197"/>
              </p:ext>
            </p:extLst>
          </p:nvPr>
        </p:nvGraphicFramePr>
        <p:xfrm>
          <a:off x="0" y="1714500"/>
          <a:ext cx="8153400" cy="5143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22791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899160"/>
          </a:xfrm>
        </p:spPr>
        <p:txBody>
          <a:bodyPr/>
          <a:lstStyle/>
          <a:p>
            <a:pPr algn="ctr"/>
            <a:r>
              <a:rPr lang="en-US" b="0" dirty="0" smtClean="0"/>
              <a:t>4</a:t>
            </a:r>
            <a:r>
              <a:rPr lang="en-US" b="0" cap="none" dirty="0" smtClean="0"/>
              <a:t>. Circulation of SHU books </a:t>
            </a:r>
            <a:br>
              <a:rPr lang="en-US" b="0" cap="none" dirty="0" smtClean="0"/>
            </a:br>
            <a:r>
              <a:rPr lang="en-US" sz="2000" b="0" cap="none" dirty="0" smtClean="0"/>
              <a:t>based on OCLC circulation data 2005-9</a:t>
            </a:r>
            <a:endParaRPr lang="en-US" sz="2000" b="0" cap="none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81963206"/>
              </p:ext>
            </p:extLst>
          </p:nvPr>
        </p:nvGraphicFramePr>
        <p:xfrm>
          <a:off x="228600" y="1295395"/>
          <a:ext cx="7848599" cy="54444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81899"/>
                <a:gridCol w="1782071"/>
                <a:gridCol w="1838200"/>
                <a:gridCol w="1646429"/>
              </a:tblGrid>
              <a:tr h="609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Subject area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% books in subject </a:t>
                      </a:r>
                      <a:r>
                        <a:rPr lang="en-US" sz="1400" b="1" u="none" strike="noStrike" dirty="0">
                          <a:effectLst/>
                        </a:rPr>
                        <a:t>published in 2000's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% </a:t>
                      </a:r>
                      <a:r>
                        <a:rPr lang="en-US" sz="1400" b="1" u="none" strike="noStrike" dirty="0" smtClean="0">
                          <a:effectLst/>
                        </a:rPr>
                        <a:t>books in subject circulated between</a:t>
                      </a:r>
                      <a:r>
                        <a:rPr lang="en-US" sz="1400" b="1" u="none" strike="noStrike" baseline="0" dirty="0" smtClean="0">
                          <a:effectLst/>
                        </a:rPr>
                        <a:t> </a:t>
                      </a:r>
                      <a:endParaRPr lang="en-US" sz="1400" b="1" u="none" strike="noStrike" dirty="0" smtClean="0">
                        <a:effectLst/>
                      </a:endParaRPr>
                    </a:p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 2005</a:t>
                      </a:r>
                      <a:r>
                        <a:rPr lang="en-US" sz="1400" b="1" u="none" strike="noStrike" baseline="0" dirty="0" smtClean="0">
                          <a:effectLst/>
                        </a:rPr>
                        <a:t> and 200</a:t>
                      </a:r>
                      <a:r>
                        <a:rPr lang="en-US" sz="1400" b="1" u="none" strike="noStrike" dirty="0" smtClean="0">
                          <a:effectLst/>
                        </a:rPr>
                        <a:t>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Average </a:t>
                      </a:r>
                      <a:r>
                        <a:rPr lang="en-US" sz="1400" b="1" u="none" strike="noStrike" dirty="0" smtClean="0">
                          <a:effectLst/>
                        </a:rPr>
                        <a:t>checkouts 2005-9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Arts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</a:rPr>
                        <a:t>34.4%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</a:rPr>
                        <a:t>28.6%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</a:rPr>
                        <a:t>1.73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Sociology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</a:rPr>
                        <a:t>18.4%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</a:rPr>
                        <a:t>27.9%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</a:rPr>
                        <a:t>2.05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History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</a:rPr>
                        <a:t>22.0%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</a:rPr>
                        <a:t>25.0%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</a:rPr>
                        <a:t>1.95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+mj-lt"/>
                        </a:rPr>
                        <a:t>Health &amp; Medical Sciences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  <a:latin typeface="+mj-lt"/>
                        </a:rPr>
                        <a:t>16.4%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  <a:latin typeface="+mj-lt"/>
                        </a:rPr>
                        <a:t>23.9%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  <a:latin typeface="+mj-lt"/>
                        </a:rPr>
                        <a:t>2.13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+mj-lt"/>
                        </a:rPr>
                        <a:t>Political Science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  <a:latin typeface="+mj-lt"/>
                        </a:rPr>
                        <a:t>14.8%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  <a:latin typeface="+mj-lt"/>
                        </a:rPr>
                        <a:t>23.7%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  <a:latin typeface="+mj-lt"/>
                        </a:rPr>
                        <a:t>2.08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+mj-lt"/>
                        </a:rPr>
                        <a:t>Education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  <a:latin typeface="+mj-lt"/>
                        </a:rPr>
                        <a:t>17.1%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  <a:latin typeface="+mj-lt"/>
                        </a:rPr>
                        <a:t>23.4%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  <a:latin typeface="+mj-lt"/>
                        </a:rPr>
                        <a:t>1.96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+mj-lt"/>
                        </a:rPr>
                        <a:t>Anthropology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  <a:latin typeface="+mj-lt"/>
                        </a:rPr>
                        <a:t>30.0%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  <a:latin typeface="+mj-lt"/>
                        </a:rPr>
                        <a:t>23.0%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  <a:latin typeface="+mj-lt"/>
                        </a:rPr>
                        <a:t>1.83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+mj-lt"/>
                        </a:rPr>
                        <a:t>Psychology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  <a:latin typeface="+mj-lt"/>
                        </a:rPr>
                        <a:t>12.0%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  <a:latin typeface="+mj-lt"/>
                        </a:rPr>
                        <a:t>22.7%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  <a:latin typeface="+mj-lt"/>
                        </a:rPr>
                        <a:t>1.90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+mj-lt"/>
                        </a:rPr>
                        <a:t>Law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  <a:latin typeface="+mj-lt"/>
                        </a:rPr>
                        <a:t>14.6%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  <a:latin typeface="+mj-lt"/>
                        </a:rPr>
                        <a:t>21.5%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  <a:latin typeface="+mj-lt"/>
                        </a:rPr>
                        <a:t>1.82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+mj-lt"/>
                        </a:rPr>
                        <a:t>Other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  <a:latin typeface="+mj-lt"/>
                        </a:rPr>
                        <a:t>19.8%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  <a:latin typeface="+mj-lt"/>
                        </a:rPr>
                        <a:t>21.1%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  <a:latin typeface="+mj-lt"/>
                        </a:rPr>
                        <a:t>1.88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+mj-lt"/>
                        </a:rPr>
                        <a:t>Philosophy &amp; Religion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  <a:latin typeface="+mj-lt"/>
                        </a:rPr>
                        <a:t>16.0%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  <a:latin typeface="+mj-lt"/>
                        </a:rPr>
                        <a:t>20.9%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  <a:latin typeface="+mj-lt"/>
                        </a:rPr>
                        <a:t>1.89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+mj-lt"/>
                        </a:rPr>
                        <a:t>Business &amp; Economics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  <a:latin typeface="+mj-lt"/>
                        </a:rPr>
                        <a:t>11.1%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  <a:latin typeface="+mj-lt"/>
                        </a:rPr>
                        <a:t>18.1%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  <a:latin typeface="+mj-lt"/>
                        </a:rPr>
                        <a:t>1.73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+mj-lt"/>
                        </a:rPr>
                        <a:t>Science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  <a:latin typeface="+mj-lt"/>
                        </a:rPr>
                        <a:t>10.9%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  <a:latin typeface="+mj-lt"/>
                        </a:rPr>
                        <a:t>12.2%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  <a:latin typeface="+mj-lt"/>
                        </a:rPr>
                        <a:t>1.66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+mj-lt"/>
                        </a:rPr>
                        <a:t>Literature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  <a:latin typeface="+mj-lt"/>
                        </a:rPr>
                        <a:t>11.7%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  <a:latin typeface="+mj-lt"/>
                        </a:rPr>
                        <a:t>9.2%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  <a:latin typeface="+mj-lt"/>
                        </a:rPr>
                        <a:t>1.68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18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  <a:latin typeface="+mj-lt"/>
                        </a:rPr>
                        <a:t>Average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+mj-lt"/>
                        </a:rPr>
                        <a:t>17.8%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+mj-lt"/>
                        </a:rPr>
                        <a:t>21.5%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+mj-lt"/>
                        </a:rPr>
                        <a:t>1.88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7824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7620000" cy="838200"/>
          </a:xfrm>
        </p:spPr>
        <p:txBody>
          <a:bodyPr>
            <a:normAutofit/>
          </a:bodyPr>
          <a:lstStyle/>
          <a:p>
            <a:pPr algn="ctr"/>
            <a:r>
              <a:rPr lang="en-US" sz="3200" b="0" cap="none" dirty="0"/>
              <a:t>5</a:t>
            </a:r>
            <a:r>
              <a:rPr lang="en-US" sz="3200" b="0" cap="none" dirty="0" smtClean="0"/>
              <a:t>. Currency vs. circulation </a:t>
            </a:r>
            <a:br>
              <a:rPr lang="en-US" sz="3200" b="0" cap="none" dirty="0" smtClean="0"/>
            </a:br>
            <a:r>
              <a:rPr lang="pt-BR" sz="2000" b="0" cap="none" dirty="0" smtClean="0"/>
              <a:t>(r = 0.614, df =12, p &lt; 0.05</a:t>
            </a:r>
            <a:r>
              <a:rPr lang="en-US" sz="2000" b="0" cap="none" dirty="0" smtClean="0"/>
              <a:t>)</a:t>
            </a:r>
            <a:endParaRPr lang="en-US" sz="2000" b="0" cap="none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257692194"/>
              </p:ext>
            </p:extLst>
          </p:nvPr>
        </p:nvGraphicFramePr>
        <p:xfrm>
          <a:off x="0" y="1257300"/>
          <a:ext cx="8153400" cy="5600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45072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7772400" cy="822960"/>
          </a:xfrm>
        </p:spPr>
        <p:txBody>
          <a:bodyPr>
            <a:normAutofit/>
          </a:bodyPr>
          <a:lstStyle/>
          <a:p>
            <a:pPr algn="ctr"/>
            <a:r>
              <a:rPr lang="en-US" sz="2800" cap="none" dirty="0" smtClean="0"/>
              <a:t>6. total </a:t>
            </a:r>
            <a:r>
              <a:rPr lang="en-US" sz="2800" b="0" cap="none" dirty="0" smtClean="0"/>
              <a:t>checkouts</a:t>
            </a:r>
            <a:r>
              <a:rPr lang="en-US" sz="2800" cap="none" dirty="0" smtClean="0"/>
              <a:t> by year and subject 2005-9 </a:t>
            </a:r>
            <a:r>
              <a:rPr lang="en-US" sz="2000" b="0" cap="none" dirty="0" smtClean="0"/>
              <a:t>(n = 19,208 checkouts)</a:t>
            </a:r>
            <a:endParaRPr lang="en-US" sz="2000" b="0" cap="none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274548517"/>
              </p:ext>
            </p:extLst>
          </p:nvPr>
        </p:nvGraphicFramePr>
        <p:xfrm>
          <a:off x="-38100" y="1676400"/>
          <a:ext cx="81534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97169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746760"/>
          </a:xfrm>
        </p:spPr>
        <p:txBody>
          <a:bodyPr>
            <a:normAutofit fontScale="90000"/>
          </a:bodyPr>
          <a:lstStyle/>
          <a:p>
            <a:r>
              <a:rPr lang="en-US" sz="3200" cap="none" dirty="0" smtClean="0"/>
              <a:t>7. Checkouts by patron type, </a:t>
            </a:r>
            <a:br>
              <a:rPr lang="en-US" sz="3200" cap="none" dirty="0" smtClean="0"/>
            </a:br>
            <a:r>
              <a:rPr lang="en-US" sz="2000" cap="none" dirty="0" smtClean="0"/>
              <a:t>from Voyager data July 2010-11 (n = 38,395 checkouts)</a:t>
            </a:r>
            <a:endParaRPr lang="en-US" sz="2000" cap="none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443649154"/>
              </p:ext>
            </p:extLst>
          </p:nvPr>
        </p:nvGraphicFramePr>
        <p:xfrm>
          <a:off x="0" y="1295400"/>
          <a:ext cx="80772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2069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1049</TotalTime>
  <Words>854</Words>
  <Application>Microsoft Office PowerPoint</Application>
  <PresentationFormat>On-screen Show (4:3)</PresentationFormat>
  <Paragraphs>137</Paragraphs>
  <Slides>18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Opulent</vt:lpstr>
      <vt:lpstr>Circulation @ seton hall </vt:lpstr>
      <vt:lpstr>Seton Hall University</vt:lpstr>
      <vt:lpstr>1. SHU books by subject area. Based on OCLC data July 2011, n = 402,112 excluding government documents &amp; “other”</vt:lpstr>
      <vt:lpstr>2. Number of books in subject area by publication date range.</vt:lpstr>
      <vt:lpstr>3. Proportion of books in major subject areas published since 2000  (n = 74,945)</vt:lpstr>
      <vt:lpstr>4. Circulation of SHU books  based on OCLC circulation data 2005-9</vt:lpstr>
      <vt:lpstr>5. Currency vs. circulation  (r = 0.614, df =12, p &lt; 0.05)</vt:lpstr>
      <vt:lpstr>6. total checkouts by year and subject 2005-9 (n = 19,208 checkouts)</vt:lpstr>
      <vt:lpstr>7. Checkouts by patron type,  from Voyager data July 2010-11 (n = 38,395 checkouts)</vt:lpstr>
      <vt:lpstr>8. Science books, OCLC vs. Voyager by date (OCLC = 28,192; Voyager = 28,939 as at July 2011)</vt:lpstr>
      <vt:lpstr>9. Science books by date and location  (Voyager data, n = 28,939)</vt:lpstr>
      <vt:lpstr>10. Main science collection: circulation vs. publication date (from Voyager data, n = 26,190, average circulated 12%)</vt:lpstr>
      <vt:lpstr>11. Average times science Books circulated 2005-10 by location</vt:lpstr>
      <vt:lpstr>12. % of science collection vs. % of science books circulations 2010-11 by subject  (from Voyager data, n = 1246 science book checkouts)</vt:lpstr>
      <vt:lpstr>conclusions</vt:lpstr>
      <vt:lpstr>recommendations</vt:lpstr>
      <vt:lpstr>progress</vt:lpstr>
      <vt:lpstr>Thank you!  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E-books</dc:title>
  <dc:creator>SHU-USER</dc:creator>
  <cp:lastModifiedBy>Shu-User</cp:lastModifiedBy>
  <cp:revision>151</cp:revision>
  <dcterms:created xsi:type="dcterms:W3CDTF">2010-05-18T21:49:21Z</dcterms:created>
  <dcterms:modified xsi:type="dcterms:W3CDTF">2012-01-03T15:59:30Z</dcterms:modified>
</cp:coreProperties>
</file>