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9" r:id="rId2"/>
    <p:sldId id="257" r:id="rId3"/>
    <p:sldId id="258" r:id="rId4"/>
    <p:sldId id="274" r:id="rId5"/>
    <p:sldId id="275" r:id="rId6"/>
    <p:sldId id="276" r:id="rId7"/>
    <p:sldId id="277" r:id="rId8"/>
    <p:sldId id="278" r:id="rId9"/>
    <p:sldId id="273" r:id="rId10"/>
    <p:sldId id="266" r:id="rId11"/>
    <p:sldId id="270" r:id="rId12"/>
    <p:sldId id="271" r:id="rId13"/>
    <p:sldId id="272" r:id="rId14"/>
    <p:sldId id="28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12A7"/>
    <a:srgbClr val="53D83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192486-CE96-49B7-B547-6B8F6B801632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CD40E5-E502-482C-8595-2ACEABCF8814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Courses have traditionally offered training on learning theory, instructional design, teaching techniques, program management among other topics.   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2DE2E12B-51B5-4A11-A676-123D66126F2B}" type="parTrans" cxnId="{19982A2C-3FD9-4314-A1C7-92846803F33A}">
      <dgm:prSet/>
      <dgm:spPr/>
      <dgm:t>
        <a:bodyPr/>
        <a:lstStyle/>
        <a:p>
          <a:endParaRPr lang="en-US"/>
        </a:p>
      </dgm:t>
    </dgm:pt>
    <dgm:pt modelId="{F9D14F2D-663E-4A24-BA6F-63A095574072}" type="sibTrans" cxnId="{19982A2C-3FD9-4314-A1C7-92846803F33A}">
      <dgm:prSet/>
      <dgm:spPr/>
      <dgm:t>
        <a:bodyPr/>
        <a:lstStyle/>
        <a:p>
          <a:endParaRPr lang="en-US"/>
        </a:p>
      </dgm:t>
    </dgm:pt>
    <dgm:pt modelId="{D2764EA7-6E33-419B-BCD2-00B29CCA994F}">
      <dgm:prSet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LIS programs have used BI, IL, and User Ed interchangeably for courses on instruction. </a:t>
          </a:r>
          <a:endParaRPr lang="en-US" dirty="0">
            <a:solidFill>
              <a:schemeClr val="tx1"/>
            </a:solidFill>
          </a:endParaRPr>
        </a:p>
      </dgm:t>
    </dgm:pt>
    <dgm:pt modelId="{4BCD8598-538B-49C5-BFAD-11CE23D6D27B}" type="parTrans" cxnId="{CF333B4D-CDC0-4E02-9278-1FA288EA7A8F}">
      <dgm:prSet/>
      <dgm:spPr/>
      <dgm:t>
        <a:bodyPr/>
        <a:lstStyle/>
        <a:p>
          <a:endParaRPr lang="en-US"/>
        </a:p>
      </dgm:t>
    </dgm:pt>
    <dgm:pt modelId="{C2A4BEC7-ACE5-4C20-B35F-837F29B65D0E}" type="sibTrans" cxnId="{CF333B4D-CDC0-4E02-9278-1FA288EA7A8F}">
      <dgm:prSet/>
      <dgm:spPr/>
      <dgm:t>
        <a:bodyPr/>
        <a:lstStyle/>
        <a:p>
          <a:endParaRPr lang="en-US"/>
        </a:p>
      </dgm:t>
    </dgm:pt>
    <dgm:pt modelId="{467037D7-E28E-4F9F-AD29-6E4B5568A7EA}" type="pres">
      <dgm:prSet presAssocID="{42192486-CE96-49B7-B547-6B8F6B801632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457A24A-71E0-429C-9702-28174ED498A6}" type="pres">
      <dgm:prSet presAssocID="{D2764EA7-6E33-419B-BCD2-00B29CCA994F}" presName="posSpace" presStyleCnt="0"/>
      <dgm:spPr/>
    </dgm:pt>
    <dgm:pt modelId="{B992F69B-152B-4289-B11A-0AAA04C7FC31}" type="pres">
      <dgm:prSet presAssocID="{D2764EA7-6E33-419B-BCD2-00B29CCA994F}" presName="vertFlow" presStyleCnt="0"/>
      <dgm:spPr/>
    </dgm:pt>
    <dgm:pt modelId="{898FAECB-E581-4BB6-BE1F-1AF78E4DC83A}" type="pres">
      <dgm:prSet presAssocID="{D2764EA7-6E33-419B-BCD2-00B29CCA994F}" presName="topSpace" presStyleCnt="0"/>
      <dgm:spPr/>
    </dgm:pt>
    <dgm:pt modelId="{53E9D734-44F6-4728-885D-D15A94522D10}" type="pres">
      <dgm:prSet presAssocID="{D2764EA7-6E33-419B-BCD2-00B29CCA994F}" presName="firstComp" presStyleCnt="0"/>
      <dgm:spPr/>
    </dgm:pt>
    <dgm:pt modelId="{60049C31-2696-4E0F-8C07-EBB800FF8100}" type="pres">
      <dgm:prSet presAssocID="{D2764EA7-6E33-419B-BCD2-00B29CCA994F}" presName="firstChild" presStyleLbl="bgAccFollowNode1" presStyleIdx="0" presStyleCnt="1"/>
      <dgm:spPr/>
      <dgm:t>
        <a:bodyPr/>
        <a:lstStyle/>
        <a:p>
          <a:endParaRPr lang="en-US"/>
        </a:p>
      </dgm:t>
    </dgm:pt>
    <dgm:pt modelId="{4C34309A-E094-4224-8090-6AF4EBBD2189}" type="pres">
      <dgm:prSet presAssocID="{D2764EA7-6E33-419B-BCD2-00B29CCA994F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E85C8A-020B-43A7-A20F-FF583D6BDDA5}" type="pres">
      <dgm:prSet presAssocID="{D2764EA7-6E33-419B-BCD2-00B29CCA994F}" presName="negSpace" presStyleCnt="0"/>
      <dgm:spPr/>
    </dgm:pt>
    <dgm:pt modelId="{99D28F00-E69E-4F41-8175-CA3A6EEDEE31}" type="pres">
      <dgm:prSet presAssocID="{D2764EA7-6E33-419B-BCD2-00B29CCA994F}" presName="circle" presStyleLbl="node1" presStyleIdx="0" presStyleCnt="1" custLinFactNeighborX="-6401" custLinFactNeighborY="-2378"/>
      <dgm:spPr/>
      <dgm:t>
        <a:bodyPr/>
        <a:lstStyle/>
        <a:p>
          <a:endParaRPr lang="en-US"/>
        </a:p>
      </dgm:t>
    </dgm:pt>
  </dgm:ptLst>
  <dgm:cxnLst>
    <dgm:cxn modelId="{CF333B4D-CDC0-4E02-9278-1FA288EA7A8F}" srcId="{42192486-CE96-49B7-B547-6B8F6B801632}" destId="{D2764EA7-6E33-419B-BCD2-00B29CCA994F}" srcOrd="0" destOrd="0" parTransId="{4BCD8598-538B-49C5-BFAD-11CE23D6D27B}" sibTransId="{C2A4BEC7-ACE5-4C20-B35F-837F29B65D0E}"/>
    <dgm:cxn modelId="{19982A2C-3FD9-4314-A1C7-92846803F33A}" srcId="{D2764EA7-6E33-419B-BCD2-00B29CCA994F}" destId="{F8CD40E5-E502-482C-8595-2ACEABCF8814}" srcOrd="0" destOrd="0" parTransId="{2DE2E12B-51B5-4A11-A676-123D66126F2B}" sibTransId="{F9D14F2D-663E-4A24-BA6F-63A095574072}"/>
    <dgm:cxn modelId="{949448D3-0C6D-4BE9-BFDE-5DA450598AED}" type="presOf" srcId="{F8CD40E5-E502-482C-8595-2ACEABCF8814}" destId="{60049C31-2696-4E0F-8C07-EBB800FF8100}" srcOrd="0" destOrd="0" presId="urn:microsoft.com/office/officeart/2005/8/layout/hList9"/>
    <dgm:cxn modelId="{B424A1B7-6415-4400-91C6-FBE30FC8B611}" type="presOf" srcId="{42192486-CE96-49B7-B547-6B8F6B801632}" destId="{467037D7-E28E-4F9F-AD29-6E4B5568A7EA}" srcOrd="0" destOrd="0" presId="urn:microsoft.com/office/officeart/2005/8/layout/hList9"/>
    <dgm:cxn modelId="{7E60E76E-2176-43A6-8929-14B7FBAF3BDE}" type="presOf" srcId="{F8CD40E5-E502-482C-8595-2ACEABCF8814}" destId="{4C34309A-E094-4224-8090-6AF4EBBD2189}" srcOrd="1" destOrd="0" presId="urn:microsoft.com/office/officeart/2005/8/layout/hList9"/>
    <dgm:cxn modelId="{879D69B4-F100-4DCD-BF1B-E90BC28C16A4}" type="presOf" srcId="{D2764EA7-6E33-419B-BCD2-00B29CCA994F}" destId="{99D28F00-E69E-4F41-8175-CA3A6EEDEE31}" srcOrd="0" destOrd="0" presId="urn:microsoft.com/office/officeart/2005/8/layout/hList9"/>
    <dgm:cxn modelId="{B333B0C2-FDD8-40C3-A79D-267A09B0F09A}" type="presParOf" srcId="{467037D7-E28E-4F9F-AD29-6E4B5568A7EA}" destId="{C457A24A-71E0-429C-9702-28174ED498A6}" srcOrd="0" destOrd="0" presId="urn:microsoft.com/office/officeart/2005/8/layout/hList9"/>
    <dgm:cxn modelId="{D4432487-DA08-42E6-926B-D956D0C74CBC}" type="presParOf" srcId="{467037D7-E28E-4F9F-AD29-6E4B5568A7EA}" destId="{B992F69B-152B-4289-B11A-0AAA04C7FC31}" srcOrd="1" destOrd="0" presId="urn:microsoft.com/office/officeart/2005/8/layout/hList9"/>
    <dgm:cxn modelId="{FE9C4F2B-6FD5-49DB-BAAE-8101467C7278}" type="presParOf" srcId="{B992F69B-152B-4289-B11A-0AAA04C7FC31}" destId="{898FAECB-E581-4BB6-BE1F-1AF78E4DC83A}" srcOrd="0" destOrd="0" presId="urn:microsoft.com/office/officeart/2005/8/layout/hList9"/>
    <dgm:cxn modelId="{FD84A805-5450-42A4-AFA8-39A599635578}" type="presParOf" srcId="{B992F69B-152B-4289-B11A-0AAA04C7FC31}" destId="{53E9D734-44F6-4728-885D-D15A94522D10}" srcOrd="1" destOrd="0" presId="urn:microsoft.com/office/officeart/2005/8/layout/hList9"/>
    <dgm:cxn modelId="{927F6DFD-B398-42FB-8A1F-88319AAE3ADD}" type="presParOf" srcId="{53E9D734-44F6-4728-885D-D15A94522D10}" destId="{60049C31-2696-4E0F-8C07-EBB800FF8100}" srcOrd="0" destOrd="0" presId="urn:microsoft.com/office/officeart/2005/8/layout/hList9"/>
    <dgm:cxn modelId="{ABF0CAB1-93F6-4ADE-82A1-B1042D6404BE}" type="presParOf" srcId="{53E9D734-44F6-4728-885D-D15A94522D10}" destId="{4C34309A-E094-4224-8090-6AF4EBBD2189}" srcOrd="1" destOrd="0" presId="urn:microsoft.com/office/officeart/2005/8/layout/hList9"/>
    <dgm:cxn modelId="{3A247512-0518-4293-9E8D-60F693A2C564}" type="presParOf" srcId="{467037D7-E28E-4F9F-AD29-6E4B5568A7EA}" destId="{82E85C8A-020B-43A7-A20F-FF583D6BDDA5}" srcOrd="2" destOrd="0" presId="urn:microsoft.com/office/officeart/2005/8/layout/hList9"/>
    <dgm:cxn modelId="{F1023D62-AF51-4E9C-99C5-979D785C780F}" type="presParOf" srcId="{467037D7-E28E-4F9F-AD29-6E4B5568A7EA}" destId="{99D28F00-E69E-4F41-8175-CA3A6EEDEE31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2D8762-1DDD-4034-B8D6-B0FD52C00B01}" type="doc">
      <dgm:prSet loTypeId="urn:microsoft.com/office/officeart/2005/8/layout/equation2" loCatId="process" qsTypeId="urn:microsoft.com/office/officeart/2005/8/quickstyle/3d3" qsCatId="3D" csTypeId="urn:microsoft.com/office/officeart/2005/8/colors/colorful2" csCatId="colorful" phldr="1"/>
      <dgm:spPr/>
    </dgm:pt>
    <dgm:pt modelId="{AD6996C7-01F5-46BE-A034-F0D8038D0328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For each proficiency, librarians indicated the most significant source from which they acquired it </a:t>
          </a:r>
          <a:endParaRPr lang="en-US" sz="2000" dirty="0">
            <a:solidFill>
              <a:schemeClr val="tx1"/>
            </a:solidFill>
          </a:endParaRPr>
        </a:p>
      </dgm:t>
    </dgm:pt>
    <dgm:pt modelId="{CE42BC76-5916-4923-A617-E7A778A27349}" type="parTrans" cxnId="{81310F47-DA74-40E9-A6BC-08FB8B71D21A}">
      <dgm:prSet/>
      <dgm:spPr/>
      <dgm:t>
        <a:bodyPr/>
        <a:lstStyle/>
        <a:p>
          <a:endParaRPr lang="en-US"/>
        </a:p>
      </dgm:t>
    </dgm:pt>
    <dgm:pt modelId="{295BA5D1-EE34-43F2-843B-DC22ABA8C693}" type="sibTrans" cxnId="{81310F47-DA74-40E9-A6BC-08FB8B71D21A}">
      <dgm:prSet/>
      <dgm:spPr/>
      <dgm:t>
        <a:bodyPr/>
        <a:lstStyle/>
        <a:p>
          <a:endParaRPr lang="en-US"/>
        </a:p>
      </dgm:t>
    </dgm:pt>
    <dgm:pt modelId="{37064528-46CA-44B1-BD43-1054C4D935ED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AND most significant source from which they believe  one should acquire it.</a:t>
          </a:r>
          <a:endParaRPr lang="en-US" sz="2000" dirty="0">
            <a:solidFill>
              <a:schemeClr val="tx1"/>
            </a:solidFill>
          </a:endParaRPr>
        </a:p>
      </dgm:t>
    </dgm:pt>
    <dgm:pt modelId="{04EAD069-3068-4A65-9048-DBD98509FA99}" type="parTrans" cxnId="{342885DB-D7AC-41C1-B6AF-A7FCA3B67BE3}">
      <dgm:prSet/>
      <dgm:spPr/>
      <dgm:t>
        <a:bodyPr/>
        <a:lstStyle/>
        <a:p>
          <a:endParaRPr lang="en-US"/>
        </a:p>
      </dgm:t>
    </dgm:pt>
    <dgm:pt modelId="{4C8A5BFE-D4DD-4FEA-9D2D-628C9D5C7DA8}" type="sibTrans" cxnId="{342885DB-D7AC-41C1-B6AF-A7FCA3B67BE3}">
      <dgm:prSet/>
      <dgm:spPr/>
      <dgm:t>
        <a:bodyPr/>
        <a:lstStyle/>
        <a:p>
          <a:endParaRPr lang="en-US"/>
        </a:p>
      </dgm:t>
    </dgm:pt>
    <dgm:pt modelId="{7BD8C5CD-E8C4-4545-AC4C-C3D17FFEECCC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Library school is not where librarians are acquiring the proficiencies that they later find very useful</a:t>
          </a:r>
        </a:p>
      </dgm:t>
    </dgm:pt>
    <dgm:pt modelId="{5C85772B-10EF-433A-A5E9-8A0AA8AAC294}" type="parTrans" cxnId="{0D800246-4BDB-4395-8766-DCB0A77F3EDD}">
      <dgm:prSet/>
      <dgm:spPr/>
      <dgm:t>
        <a:bodyPr/>
        <a:lstStyle/>
        <a:p>
          <a:endParaRPr lang="en-US"/>
        </a:p>
      </dgm:t>
    </dgm:pt>
    <dgm:pt modelId="{0AA92E17-21A1-4AB5-9DD3-27D8F51D98C9}" type="sibTrans" cxnId="{0D800246-4BDB-4395-8766-DCB0A77F3EDD}">
      <dgm:prSet/>
      <dgm:spPr/>
      <dgm:t>
        <a:bodyPr/>
        <a:lstStyle/>
        <a:p>
          <a:endParaRPr lang="en-US"/>
        </a:p>
      </dgm:t>
    </dgm:pt>
    <dgm:pt modelId="{16CBEA8D-305B-41B7-B7F0-3334265D9C00}" type="pres">
      <dgm:prSet presAssocID="{192D8762-1DDD-4034-B8D6-B0FD52C00B01}" presName="Name0" presStyleCnt="0">
        <dgm:presLayoutVars>
          <dgm:dir/>
          <dgm:resizeHandles val="exact"/>
        </dgm:presLayoutVars>
      </dgm:prSet>
      <dgm:spPr/>
    </dgm:pt>
    <dgm:pt modelId="{EB3EC95E-9DF6-406C-9214-B3B83ADEC641}" type="pres">
      <dgm:prSet presAssocID="{192D8762-1DDD-4034-B8D6-B0FD52C00B01}" presName="vNodes" presStyleCnt="0"/>
      <dgm:spPr/>
    </dgm:pt>
    <dgm:pt modelId="{A16030AF-649D-4DB4-91B6-215CFADB0AD8}" type="pres">
      <dgm:prSet presAssocID="{AD6996C7-01F5-46BE-A034-F0D8038D0328}" presName="node" presStyleLbl="node1" presStyleIdx="0" presStyleCnt="3" custScaleX="262039" custScaleY="137341" custLinFactNeighborX="-5913" custLinFactNeighborY="97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3EC36C-E6A0-41A3-8CB3-BBFA46EB9A38}" type="pres">
      <dgm:prSet presAssocID="{295BA5D1-EE34-43F2-843B-DC22ABA8C693}" presName="spacerT" presStyleCnt="0"/>
      <dgm:spPr/>
    </dgm:pt>
    <dgm:pt modelId="{D78DC1EA-6529-4669-A8AD-1985482AD404}" type="pres">
      <dgm:prSet presAssocID="{295BA5D1-EE34-43F2-843B-DC22ABA8C693}" presName="sibTrans" presStyleLbl="sibTrans2D1" presStyleIdx="0" presStyleCnt="2"/>
      <dgm:spPr/>
      <dgm:t>
        <a:bodyPr/>
        <a:lstStyle/>
        <a:p>
          <a:endParaRPr lang="en-US"/>
        </a:p>
      </dgm:t>
    </dgm:pt>
    <dgm:pt modelId="{AA805C83-7078-422D-BE78-467B7271B75A}" type="pres">
      <dgm:prSet presAssocID="{295BA5D1-EE34-43F2-843B-DC22ABA8C693}" presName="spacerB" presStyleCnt="0"/>
      <dgm:spPr/>
    </dgm:pt>
    <dgm:pt modelId="{6477D59C-096C-48D0-916F-4A3759489075}" type="pres">
      <dgm:prSet presAssocID="{37064528-46CA-44B1-BD43-1054C4D935ED}" presName="node" presStyleLbl="node1" presStyleIdx="1" presStyleCnt="3" custScaleX="264488" custScaleY="1341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1BFFF6-A867-4BD1-B7F0-5B055CB3F7CC}" type="pres">
      <dgm:prSet presAssocID="{192D8762-1DDD-4034-B8D6-B0FD52C00B01}" presName="sibTransLast" presStyleLbl="sibTrans2D1" presStyleIdx="1" presStyleCnt="2" custScaleX="350436" custLinFactX="-29132" custLinFactNeighborX="-100000" custLinFactNeighborY="22702"/>
      <dgm:spPr/>
      <dgm:t>
        <a:bodyPr/>
        <a:lstStyle/>
        <a:p>
          <a:endParaRPr lang="en-US"/>
        </a:p>
      </dgm:t>
    </dgm:pt>
    <dgm:pt modelId="{604F07BB-F435-42B0-B938-A2D016593F36}" type="pres">
      <dgm:prSet presAssocID="{192D8762-1DDD-4034-B8D6-B0FD52C00B01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E356F7C7-CA52-45CD-9341-36996B6736C9}" type="pres">
      <dgm:prSet presAssocID="{192D8762-1DDD-4034-B8D6-B0FD52C00B01}" presName="lastNode" presStyleLbl="node1" presStyleIdx="2" presStyleCnt="3" custLinFactNeighborX="-23275" custLinFactNeighborY="-181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CCFFDB-2E24-4014-92DF-13EFC3A41709}" type="presOf" srcId="{AD6996C7-01F5-46BE-A034-F0D8038D0328}" destId="{A16030AF-649D-4DB4-91B6-215CFADB0AD8}" srcOrd="0" destOrd="0" presId="urn:microsoft.com/office/officeart/2005/8/layout/equation2"/>
    <dgm:cxn modelId="{D934496E-AC62-4E10-8CC8-D66E83334E1D}" type="presOf" srcId="{37064528-46CA-44B1-BD43-1054C4D935ED}" destId="{6477D59C-096C-48D0-916F-4A3759489075}" srcOrd="0" destOrd="0" presId="urn:microsoft.com/office/officeart/2005/8/layout/equation2"/>
    <dgm:cxn modelId="{91C2748F-37E9-4B9A-9D36-89E6FA96C9EB}" type="presOf" srcId="{295BA5D1-EE34-43F2-843B-DC22ABA8C693}" destId="{D78DC1EA-6529-4669-A8AD-1985482AD404}" srcOrd="0" destOrd="0" presId="urn:microsoft.com/office/officeart/2005/8/layout/equation2"/>
    <dgm:cxn modelId="{958B050D-C6A8-4F45-8EE0-BB817E250CBD}" type="presOf" srcId="{7BD8C5CD-E8C4-4545-AC4C-C3D17FFEECCC}" destId="{E356F7C7-CA52-45CD-9341-36996B6736C9}" srcOrd="0" destOrd="0" presId="urn:microsoft.com/office/officeart/2005/8/layout/equation2"/>
    <dgm:cxn modelId="{53C359D4-351D-4D9A-ABB8-52F44026AE3A}" type="presOf" srcId="{4C8A5BFE-D4DD-4FEA-9D2D-628C9D5C7DA8}" destId="{E51BFFF6-A867-4BD1-B7F0-5B055CB3F7CC}" srcOrd="0" destOrd="0" presId="urn:microsoft.com/office/officeart/2005/8/layout/equation2"/>
    <dgm:cxn modelId="{342885DB-D7AC-41C1-B6AF-A7FCA3B67BE3}" srcId="{192D8762-1DDD-4034-B8D6-B0FD52C00B01}" destId="{37064528-46CA-44B1-BD43-1054C4D935ED}" srcOrd="1" destOrd="0" parTransId="{04EAD069-3068-4A65-9048-DBD98509FA99}" sibTransId="{4C8A5BFE-D4DD-4FEA-9D2D-628C9D5C7DA8}"/>
    <dgm:cxn modelId="{81310F47-DA74-40E9-A6BC-08FB8B71D21A}" srcId="{192D8762-1DDD-4034-B8D6-B0FD52C00B01}" destId="{AD6996C7-01F5-46BE-A034-F0D8038D0328}" srcOrd="0" destOrd="0" parTransId="{CE42BC76-5916-4923-A617-E7A778A27349}" sibTransId="{295BA5D1-EE34-43F2-843B-DC22ABA8C693}"/>
    <dgm:cxn modelId="{0D800246-4BDB-4395-8766-DCB0A77F3EDD}" srcId="{192D8762-1DDD-4034-B8D6-B0FD52C00B01}" destId="{7BD8C5CD-E8C4-4545-AC4C-C3D17FFEECCC}" srcOrd="2" destOrd="0" parTransId="{5C85772B-10EF-433A-A5E9-8A0AA8AAC294}" sibTransId="{0AA92E17-21A1-4AB5-9DD3-27D8F51D98C9}"/>
    <dgm:cxn modelId="{A95A5F88-A506-4508-BA7A-0DCC0F2F8BAE}" type="presOf" srcId="{192D8762-1DDD-4034-B8D6-B0FD52C00B01}" destId="{16CBEA8D-305B-41B7-B7F0-3334265D9C00}" srcOrd="0" destOrd="0" presId="urn:microsoft.com/office/officeart/2005/8/layout/equation2"/>
    <dgm:cxn modelId="{AD5F2E27-3BC8-4CE1-9FDE-E986BAA3C2CE}" type="presOf" srcId="{4C8A5BFE-D4DD-4FEA-9D2D-628C9D5C7DA8}" destId="{604F07BB-F435-42B0-B938-A2D016593F36}" srcOrd="1" destOrd="0" presId="urn:microsoft.com/office/officeart/2005/8/layout/equation2"/>
    <dgm:cxn modelId="{1D4E295A-A0C7-4F0C-95E6-3B205BE94BFD}" type="presParOf" srcId="{16CBEA8D-305B-41B7-B7F0-3334265D9C00}" destId="{EB3EC95E-9DF6-406C-9214-B3B83ADEC641}" srcOrd="0" destOrd="0" presId="urn:microsoft.com/office/officeart/2005/8/layout/equation2"/>
    <dgm:cxn modelId="{AC050C34-E563-45EF-BBE3-41A83746FC2D}" type="presParOf" srcId="{EB3EC95E-9DF6-406C-9214-B3B83ADEC641}" destId="{A16030AF-649D-4DB4-91B6-215CFADB0AD8}" srcOrd="0" destOrd="0" presId="urn:microsoft.com/office/officeart/2005/8/layout/equation2"/>
    <dgm:cxn modelId="{D5C6F110-C9D8-406D-BA75-AF725BE68B8A}" type="presParOf" srcId="{EB3EC95E-9DF6-406C-9214-B3B83ADEC641}" destId="{B83EC36C-E6A0-41A3-8CB3-BBFA46EB9A38}" srcOrd="1" destOrd="0" presId="urn:microsoft.com/office/officeart/2005/8/layout/equation2"/>
    <dgm:cxn modelId="{0787F0ED-FDAD-414C-AF65-74B767968240}" type="presParOf" srcId="{EB3EC95E-9DF6-406C-9214-B3B83ADEC641}" destId="{D78DC1EA-6529-4669-A8AD-1985482AD404}" srcOrd="2" destOrd="0" presId="urn:microsoft.com/office/officeart/2005/8/layout/equation2"/>
    <dgm:cxn modelId="{6C97CC30-3C2F-4DD9-B783-A0E67A8CF1AB}" type="presParOf" srcId="{EB3EC95E-9DF6-406C-9214-B3B83ADEC641}" destId="{AA805C83-7078-422D-BE78-467B7271B75A}" srcOrd="3" destOrd="0" presId="urn:microsoft.com/office/officeart/2005/8/layout/equation2"/>
    <dgm:cxn modelId="{4E295920-3E86-4B87-B333-72B88FAA28E3}" type="presParOf" srcId="{EB3EC95E-9DF6-406C-9214-B3B83ADEC641}" destId="{6477D59C-096C-48D0-916F-4A3759489075}" srcOrd="4" destOrd="0" presId="urn:microsoft.com/office/officeart/2005/8/layout/equation2"/>
    <dgm:cxn modelId="{E25EB8FE-E6D7-4A2D-AAA8-ACBA31B98E4C}" type="presParOf" srcId="{16CBEA8D-305B-41B7-B7F0-3334265D9C00}" destId="{E51BFFF6-A867-4BD1-B7F0-5B055CB3F7CC}" srcOrd="1" destOrd="0" presId="urn:microsoft.com/office/officeart/2005/8/layout/equation2"/>
    <dgm:cxn modelId="{BE6635BE-F79E-45A3-89D4-8C6A9954554C}" type="presParOf" srcId="{E51BFFF6-A867-4BD1-B7F0-5B055CB3F7CC}" destId="{604F07BB-F435-42B0-B938-A2D016593F36}" srcOrd="0" destOrd="0" presId="urn:microsoft.com/office/officeart/2005/8/layout/equation2"/>
    <dgm:cxn modelId="{2098E885-65CD-4A4B-8ABC-12585178280F}" type="presParOf" srcId="{16CBEA8D-305B-41B7-B7F0-3334265D9C00}" destId="{E356F7C7-CA52-45CD-9341-36996B6736C9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4C9F24-2D1B-4160-9137-C31445CDF332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21A979-EEDD-4E44-B597-6674BBC69D8C}">
      <dgm:prSet phldrT="[Text]"/>
      <dgm:spPr/>
      <dgm:t>
        <a:bodyPr/>
        <a:lstStyle/>
        <a:p>
          <a:r>
            <a:rPr lang="en-US" dirty="0" smtClean="0"/>
            <a:t>Traditional: teaching &amp; Presentation</a:t>
          </a:r>
          <a:endParaRPr lang="en-US" dirty="0"/>
        </a:p>
      </dgm:t>
    </dgm:pt>
    <dgm:pt modelId="{E6EF5D13-3A09-4B5B-B2DD-E8BD603ABF56}" type="parTrans" cxnId="{8300A3BE-816D-4B53-9B1E-73CB327F4822}">
      <dgm:prSet/>
      <dgm:spPr/>
      <dgm:t>
        <a:bodyPr/>
        <a:lstStyle/>
        <a:p>
          <a:endParaRPr lang="en-US"/>
        </a:p>
      </dgm:t>
    </dgm:pt>
    <dgm:pt modelId="{47F1B280-585E-4D0F-9248-6AEEB4652D81}" type="sibTrans" cxnId="{8300A3BE-816D-4B53-9B1E-73CB327F4822}">
      <dgm:prSet/>
      <dgm:spPr/>
      <dgm:t>
        <a:bodyPr/>
        <a:lstStyle/>
        <a:p>
          <a:endParaRPr lang="en-US"/>
        </a:p>
      </dgm:t>
    </dgm:pt>
    <dgm:pt modelId="{700BFF16-6E0D-445D-BB58-D8F407883C3E}">
      <dgm:prSet phldrT="[Text]"/>
      <dgm:spPr/>
      <dgm:t>
        <a:bodyPr/>
        <a:lstStyle/>
        <a:p>
          <a:r>
            <a:rPr lang="en-US" dirty="0" smtClean="0"/>
            <a:t>Two non-traditional:</a:t>
          </a:r>
        </a:p>
        <a:p>
          <a:r>
            <a:rPr lang="en-US" dirty="0" smtClean="0"/>
            <a:t>Educational technologies and instructional design</a:t>
          </a:r>
          <a:endParaRPr lang="en-US" dirty="0"/>
        </a:p>
      </dgm:t>
    </dgm:pt>
    <dgm:pt modelId="{9BCEC9AE-6E26-43D4-9CD6-A4C00B6A7873}" type="parTrans" cxnId="{0674192C-DC0B-4819-871F-8A86544E183D}">
      <dgm:prSet/>
      <dgm:spPr/>
      <dgm:t>
        <a:bodyPr/>
        <a:lstStyle/>
        <a:p>
          <a:endParaRPr lang="en-US"/>
        </a:p>
      </dgm:t>
    </dgm:pt>
    <dgm:pt modelId="{4DCEAB03-4559-4184-A985-ACE01B014203}" type="sibTrans" cxnId="{0674192C-DC0B-4819-871F-8A86544E183D}">
      <dgm:prSet/>
      <dgm:spPr/>
      <dgm:t>
        <a:bodyPr/>
        <a:lstStyle/>
        <a:p>
          <a:endParaRPr lang="en-US"/>
        </a:p>
      </dgm:t>
    </dgm:pt>
    <dgm:pt modelId="{0FA573F9-CBD6-42F2-8E8B-391099C554F1}" type="pres">
      <dgm:prSet presAssocID="{C64C9F24-2D1B-4160-9137-C31445CDF332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93226D-1322-4074-A0E7-6E1BA9D59228}" type="pres">
      <dgm:prSet presAssocID="{C64C9F24-2D1B-4160-9137-C31445CDF332}" presName="ribbon" presStyleLbl="node1" presStyleIdx="0" presStyleCnt="1" custLinFactNeighborX="-926" custLinFactNeighborY="20607"/>
      <dgm:spPr/>
    </dgm:pt>
    <dgm:pt modelId="{53AEC959-2FE4-4498-BBEE-AA6A0777C444}" type="pres">
      <dgm:prSet presAssocID="{C64C9F24-2D1B-4160-9137-C31445CDF332}" presName="leftArrowText" presStyleLbl="node1" presStyleIdx="0" presStyleCnt="1" custLinFactNeighborX="-2694" custLinFactNeighborY="3940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5312F7-E5C0-4E84-B411-0C1D73F64F89}" type="pres">
      <dgm:prSet presAssocID="{C64C9F24-2D1B-4160-9137-C31445CDF332}" presName="rightArrowText" presStyleLbl="node1" presStyleIdx="0" presStyleCnt="1" custLinFactNeighborX="2374" custLinFactNeighborY="3037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148655-FA21-455E-BBA3-2AF5CE37591F}" type="presOf" srcId="{700BFF16-6E0D-445D-BB58-D8F407883C3E}" destId="{BA5312F7-E5C0-4E84-B411-0C1D73F64F89}" srcOrd="0" destOrd="0" presId="urn:microsoft.com/office/officeart/2005/8/layout/arrow6"/>
    <dgm:cxn modelId="{23B00E1F-4C3F-4578-A020-E23CF5BCC52B}" type="presOf" srcId="{9221A979-EEDD-4E44-B597-6674BBC69D8C}" destId="{53AEC959-2FE4-4498-BBEE-AA6A0777C444}" srcOrd="0" destOrd="0" presId="urn:microsoft.com/office/officeart/2005/8/layout/arrow6"/>
    <dgm:cxn modelId="{8300A3BE-816D-4B53-9B1E-73CB327F4822}" srcId="{C64C9F24-2D1B-4160-9137-C31445CDF332}" destId="{9221A979-EEDD-4E44-B597-6674BBC69D8C}" srcOrd="0" destOrd="0" parTransId="{E6EF5D13-3A09-4B5B-B2DD-E8BD603ABF56}" sibTransId="{47F1B280-585E-4D0F-9248-6AEEB4652D81}"/>
    <dgm:cxn modelId="{0674192C-DC0B-4819-871F-8A86544E183D}" srcId="{C64C9F24-2D1B-4160-9137-C31445CDF332}" destId="{700BFF16-6E0D-445D-BB58-D8F407883C3E}" srcOrd="1" destOrd="0" parTransId="{9BCEC9AE-6E26-43D4-9CD6-A4C00B6A7873}" sibTransId="{4DCEAB03-4559-4184-A985-ACE01B014203}"/>
    <dgm:cxn modelId="{01572C59-D7DE-4435-9031-27EA85F8C22B}" type="presOf" srcId="{C64C9F24-2D1B-4160-9137-C31445CDF332}" destId="{0FA573F9-CBD6-42F2-8E8B-391099C554F1}" srcOrd="0" destOrd="0" presId="urn:microsoft.com/office/officeart/2005/8/layout/arrow6"/>
    <dgm:cxn modelId="{09FA5D8B-E386-4E6D-B4BC-642BB56F595E}" type="presParOf" srcId="{0FA573F9-CBD6-42F2-8E8B-391099C554F1}" destId="{7993226D-1322-4074-A0E7-6E1BA9D59228}" srcOrd="0" destOrd="0" presId="urn:microsoft.com/office/officeart/2005/8/layout/arrow6"/>
    <dgm:cxn modelId="{58D7D117-5896-4E94-97CD-2C172AE25171}" type="presParOf" srcId="{0FA573F9-CBD6-42F2-8E8B-391099C554F1}" destId="{53AEC959-2FE4-4498-BBEE-AA6A0777C444}" srcOrd="1" destOrd="0" presId="urn:microsoft.com/office/officeart/2005/8/layout/arrow6"/>
    <dgm:cxn modelId="{ABF8651E-93C6-46B2-BC40-1A058D358503}" type="presParOf" srcId="{0FA573F9-CBD6-42F2-8E8B-391099C554F1}" destId="{BA5312F7-E5C0-4E84-B411-0C1D73F64F89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049C31-2696-4E0F-8C07-EBB800FF8100}">
      <dsp:nvSpPr>
        <dsp:cNvPr id="0" name=""/>
        <dsp:cNvSpPr/>
      </dsp:nvSpPr>
      <dsp:spPr>
        <a:xfrm>
          <a:off x="2984033" y="1292945"/>
          <a:ext cx="4846141" cy="3232376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4912" rIns="184912" bIns="184912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600" kern="1200" dirty="0" smtClean="0"/>
            <a:t>Courses have traditionally offered training on learning theory, instructional design, teaching techniques, program management among other topics.  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/>
        </a:p>
      </dsp:txBody>
      <dsp:txXfrm>
        <a:off x="3759416" y="1292945"/>
        <a:ext cx="4070758" cy="3232376"/>
      </dsp:txXfrm>
    </dsp:sp>
    <dsp:sp modelId="{99D28F00-E69E-4F41-8175-CA3A6EEDEE31}">
      <dsp:nvSpPr>
        <dsp:cNvPr id="0" name=""/>
        <dsp:cNvSpPr/>
      </dsp:nvSpPr>
      <dsp:spPr>
        <a:xfrm>
          <a:off x="0" y="0"/>
          <a:ext cx="3230760" cy="3230760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tx1"/>
              </a:solidFill>
            </a:rPr>
            <a:t>LIS programs have used BI, IL, and User Ed interchangeably for courses on instruction. </a:t>
          </a:r>
          <a:endParaRPr lang="en-US" sz="2700" kern="1200" dirty="0">
            <a:solidFill>
              <a:schemeClr val="tx1"/>
            </a:solidFill>
          </a:endParaRPr>
        </a:p>
      </dsp:txBody>
      <dsp:txXfrm>
        <a:off x="0" y="0"/>
        <a:ext cx="3230760" cy="32307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6030AF-649D-4DB4-91B6-215CFADB0AD8}">
      <dsp:nvSpPr>
        <dsp:cNvPr id="0" name=""/>
        <dsp:cNvSpPr/>
      </dsp:nvSpPr>
      <dsp:spPr>
        <a:xfrm>
          <a:off x="0" y="116856"/>
          <a:ext cx="3787755" cy="198525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For each proficiency, librarians indicated the most significant source from which they acquired it 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0" y="116856"/>
        <a:ext cx="3787755" cy="1985254"/>
      </dsp:txXfrm>
    </dsp:sp>
    <dsp:sp modelId="{D78DC1EA-6529-4669-A8AD-1985482AD404}">
      <dsp:nvSpPr>
        <dsp:cNvPr id="0" name=""/>
        <dsp:cNvSpPr/>
      </dsp:nvSpPr>
      <dsp:spPr>
        <a:xfrm>
          <a:off x="1511665" y="2105589"/>
          <a:ext cx="838386" cy="838386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1511665" y="2105589"/>
        <a:ext cx="838386" cy="838386"/>
      </dsp:txXfrm>
    </dsp:sp>
    <dsp:sp modelId="{6477D59C-096C-48D0-916F-4A3759489075}">
      <dsp:nvSpPr>
        <dsp:cNvPr id="0" name=""/>
        <dsp:cNvSpPr/>
      </dsp:nvSpPr>
      <dsp:spPr>
        <a:xfrm>
          <a:off x="19280" y="3061349"/>
          <a:ext cx="3823155" cy="1939490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AND most significant source from which they believe  one should acquire it.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9280" y="3061349"/>
        <a:ext cx="3823155" cy="1939490"/>
      </dsp:txXfrm>
    </dsp:sp>
    <dsp:sp modelId="{E51BFFF6-A867-4BD1-B7F0-5B055CB3F7CC}">
      <dsp:nvSpPr>
        <dsp:cNvPr id="0" name=""/>
        <dsp:cNvSpPr/>
      </dsp:nvSpPr>
      <dsp:spPr>
        <a:xfrm rot="21123970">
          <a:off x="2925319" y="2085206"/>
          <a:ext cx="1544330" cy="5377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21123970">
        <a:off x="2925319" y="2085206"/>
        <a:ext cx="1544330" cy="537723"/>
      </dsp:txXfrm>
    </dsp:sp>
    <dsp:sp modelId="{E356F7C7-CA52-45CD-9341-36996B6736C9}">
      <dsp:nvSpPr>
        <dsp:cNvPr id="0" name=""/>
        <dsp:cNvSpPr/>
      </dsp:nvSpPr>
      <dsp:spPr>
        <a:xfrm>
          <a:off x="4652129" y="531316"/>
          <a:ext cx="2890986" cy="2890986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Library school is not where librarians are acquiring the proficiencies that they later find very useful</a:t>
          </a:r>
        </a:p>
      </dsp:txBody>
      <dsp:txXfrm>
        <a:off x="4652129" y="531316"/>
        <a:ext cx="2890986" cy="289098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B1B97-BC64-4554-B6CE-B58C67C56084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573B64-CD6C-435E-AD09-00335A758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6244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73B64-CD6C-435E-AD09-00335A758ED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9745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213F-B668-4412-83A4-6A747B1058C2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E81D-80B2-41D3-B075-70E0A3B836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816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213F-B668-4412-83A4-6A747B1058C2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E81D-80B2-41D3-B075-70E0A3B836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884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213F-B668-4412-83A4-6A747B1058C2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E81D-80B2-41D3-B075-70E0A3B836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6775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213F-B668-4412-83A4-6A747B1058C2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E81D-80B2-41D3-B075-70E0A3B836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0993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213F-B668-4412-83A4-6A747B1058C2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E81D-80B2-41D3-B075-70E0A3B836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673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213F-B668-4412-83A4-6A747B1058C2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E81D-80B2-41D3-B075-70E0A3B836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361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213F-B668-4412-83A4-6A747B1058C2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E81D-80B2-41D3-B075-70E0A3B836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8094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213F-B668-4412-83A4-6A747B1058C2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E81D-80B2-41D3-B075-70E0A3B836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036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213F-B668-4412-83A4-6A747B1058C2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E81D-80B2-41D3-B075-70E0A3B836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78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213F-B668-4412-83A4-6A747B1058C2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E81D-80B2-41D3-B075-70E0A3B836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43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213F-B668-4412-83A4-6A747B1058C2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E81D-80B2-41D3-B075-70E0A3B836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8939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0213F-B668-4412-83A4-6A747B1058C2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CE81D-80B2-41D3-B075-70E0A3B836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959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lrsv.umd.edu/abstracts/Shank_Dewald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lrsv.umd.edu/abstracts/Shank_Dewald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lrsv.umd.edu/abstracts/Shank_Dewald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lrsv.umd.edu/abstracts/Shank_Dewald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ala.org/acrl/sites/ala.org.acrl/files/content/standards/profstandards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hyperlink" Target="http://lrsv.umd.edu/abstracts/Shank_Dewald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752600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Where are Librarians Learning the Skills Necessary to be Competent and Effective Teachers?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33400" y="2743200"/>
            <a:ext cx="8153400" cy="137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VALE Users'/NJLA CUS/NJ ACRL Conference on Friday, January 4, 2013</a:t>
            </a:r>
            <a:br>
              <a:rPr lang="en-US" dirty="0" smtClean="0"/>
            </a:br>
            <a:r>
              <a:rPr lang="en-US" dirty="0" smtClean="0"/>
              <a:t> Rutgers University, Piscataway.</a:t>
            </a:r>
          </a:p>
          <a:p>
            <a:pPr algn="l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4343400"/>
            <a:ext cx="5791200" cy="2209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Nancy Becker, Caldwell College</a:t>
            </a:r>
            <a:br>
              <a:rPr lang="en-US" dirty="0" smtClean="0"/>
            </a:br>
            <a:r>
              <a:rPr lang="en-US" dirty="0" smtClean="0"/>
              <a:t>Marlene Doty, Berkeley College</a:t>
            </a:r>
          </a:p>
          <a:p>
            <a:pPr algn="ctr"/>
            <a:r>
              <a:rPr lang="en-US" dirty="0" smtClean="0"/>
              <a:t>Heather </a:t>
            </a:r>
            <a:r>
              <a:rPr lang="en-US" dirty="0" err="1" smtClean="0"/>
              <a:t>Dalal</a:t>
            </a:r>
            <a:r>
              <a:rPr lang="en-US" dirty="0" smtClean="0"/>
              <a:t>, Rider University</a:t>
            </a:r>
            <a:br>
              <a:rPr lang="en-US" dirty="0" smtClean="0"/>
            </a:br>
            <a:r>
              <a:rPr lang="en-US" dirty="0" smtClean="0"/>
              <a:t>Nicholas Jackson, Bergen Community College</a:t>
            </a:r>
          </a:p>
          <a:p>
            <a:pPr algn="ctr"/>
            <a:r>
              <a:rPr lang="en-US" dirty="0" smtClean="0"/>
              <a:t>Leslie Murtha, Atlantic Cape Community College</a:t>
            </a:r>
          </a:p>
          <a:p>
            <a:pPr algn="ctr"/>
            <a:r>
              <a:rPr lang="en-US" dirty="0" err="1" smtClean="0"/>
              <a:t>Lynee</a:t>
            </a:r>
            <a:r>
              <a:rPr lang="en-US" dirty="0" smtClean="0"/>
              <a:t> </a:t>
            </a:r>
            <a:r>
              <a:rPr lang="en-US" dirty="0" err="1" smtClean="0"/>
              <a:t>Richel</a:t>
            </a:r>
            <a:r>
              <a:rPr lang="en-US" dirty="0" smtClean="0"/>
              <a:t>, County College of Morris</a:t>
            </a:r>
          </a:p>
          <a:p>
            <a:pPr algn="ctr"/>
            <a:r>
              <a:rPr lang="en-US" dirty="0" smtClean="0"/>
              <a:t>Katherine A. Wiggins, New Jersey Institute of Technology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Shank, J.D. &amp; </a:t>
            </a:r>
            <a:r>
              <a:rPr lang="en-US" sz="1800" dirty="0" err="1" smtClean="0"/>
              <a:t>Dewald</a:t>
            </a:r>
            <a:r>
              <a:rPr lang="en-US" sz="1800" dirty="0" smtClean="0"/>
              <a:t>, N.H. (</a:t>
            </a:r>
            <a:r>
              <a:rPr lang="en-US" sz="1800" dirty="0" err="1" smtClean="0"/>
              <a:t>n.d.</a:t>
            </a:r>
            <a:r>
              <a:rPr lang="en-US" sz="1800" dirty="0" smtClean="0"/>
              <a:t>) The Evolving Instructional Proficiencies of the Academic Librarian: An Attitudinal Study of Academic Library Administrators’ Perceptions of Necessary Instructional Skills</a:t>
            </a:r>
            <a:r>
              <a:rPr lang="en-US" sz="1800" dirty="0" smtClean="0">
                <a:effectLst/>
              </a:rPr>
              <a:t>   </a:t>
            </a:r>
            <a:r>
              <a:rPr lang="en-US" sz="1800" dirty="0" smtClean="0">
                <a:hlinkClick r:id="rId2"/>
              </a:rPr>
              <a:t>http://lrsv.umd.edu/abstracts/Shank_Dewald.pdf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“When thinking about the necessary or required skills for librarians who participate in the library’s instructional process, please rate the importance on a scale of 1 (strongly disagree) to 5 (strongly agree) for each of the following” 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667000"/>
            <a:ext cx="8708949" cy="340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59317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Shank, J.D. &amp; </a:t>
            </a:r>
            <a:r>
              <a:rPr lang="en-US" sz="1800" dirty="0" err="1" smtClean="0"/>
              <a:t>Dewald</a:t>
            </a:r>
            <a:r>
              <a:rPr lang="en-US" sz="1800" dirty="0" smtClean="0"/>
              <a:t>, N.H. (</a:t>
            </a:r>
            <a:r>
              <a:rPr lang="en-US" sz="1800" dirty="0" err="1" smtClean="0"/>
              <a:t>n.d.</a:t>
            </a:r>
            <a:r>
              <a:rPr lang="en-US" sz="1800" dirty="0" smtClean="0"/>
              <a:t>) The Evolving Instructional Proficiencies of the Academic Librarian: An Attitudinal Study of Academic Library Administrators’ Perceptions of Necessary Instructional Skills</a:t>
            </a:r>
            <a:r>
              <a:rPr lang="en-US" sz="1800" dirty="0" smtClean="0">
                <a:effectLst/>
              </a:rPr>
              <a:t>   </a:t>
            </a:r>
            <a:r>
              <a:rPr lang="en-US" sz="1800" dirty="0" smtClean="0">
                <a:hlinkClick r:id="rId2"/>
              </a:rPr>
              <a:t>http://lrsv.umd.edu/abstracts/Shank_Dewald.pdf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828800"/>
            <a:ext cx="811730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505200"/>
            <a:ext cx="8308622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59317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Shank, J.D. &amp; </a:t>
            </a:r>
            <a:r>
              <a:rPr lang="en-US" sz="1800" dirty="0" err="1" smtClean="0"/>
              <a:t>Dewald</a:t>
            </a:r>
            <a:r>
              <a:rPr lang="en-US" sz="1800" dirty="0" smtClean="0"/>
              <a:t>, N.H. (</a:t>
            </a:r>
            <a:r>
              <a:rPr lang="en-US" sz="1800" dirty="0" err="1" smtClean="0"/>
              <a:t>n.d.</a:t>
            </a:r>
            <a:r>
              <a:rPr lang="en-US" sz="1800" dirty="0" smtClean="0"/>
              <a:t>) The Evolving Instructional Proficiencies of the Academic Librarian: An Attitudinal Study of Academic Library Administrators’ Perceptions of Necessary Instructional Skills</a:t>
            </a:r>
            <a:r>
              <a:rPr lang="en-US" sz="1800" dirty="0" smtClean="0">
                <a:effectLst/>
              </a:rPr>
              <a:t>   </a:t>
            </a:r>
            <a:r>
              <a:rPr lang="en-US" sz="1800" dirty="0" smtClean="0">
                <a:hlinkClick r:id="rId2"/>
              </a:rPr>
              <a:t>http://lrsv.umd.edu/abstracts/Shank_Dewald.pdf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295400"/>
            <a:ext cx="7315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59317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Shank, J.D. &amp; </a:t>
            </a:r>
            <a:r>
              <a:rPr lang="en-US" sz="1800" dirty="0" err="1" smtClean="0"/>
              <a:t>Dewald</a:t>
            </a:r>
            <a:r>
              <a:rPr lang="en-US" sz="1800" dirty="0" smtClean="0"/>
              <a:t>, N.H. (</a:t>
            </a:r>
            <a:r>
              <a:rPr lang="en-US" sz="1800" dirty="0" err="1" smtClean="0"/>
              <a:t>n.d.</a:t>
            </a:r>
            <a:r>
              <a:rPr lang="en-US" sz="1800" dirty="0" smtClean="0"/>
              <a:t>) The Evolving Instructional Proficiencies of the Academic Librarian: An Attitudinal Study of Academic Library Administrators’ Perceptions of Necessary Instructional Skills</a:t>
            </a:r>
            <a:r>
              <a:rPr lang="en-US" sz="1800" dirty="0" smtClean="0">
                <a:effectLst/>
              </a:rPr>
              <a:t>   </a:t>
            </a:r>
            <a:r>
              <a:rPr lang="en-US" sz="1800" dirty="0" smtClean="0">
                <a:hlinkClick r:id="rId2"/>
              </a:rPr>
              <a:t>http://lrsv.umd.edu/abstracts/Shank_Dewald.pdf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905000"/>
            <a:ext cx="8708571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59317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 cstate="print"/>
          <a:srcRect/>
          <a:stretch/>
        </p:blipFill>
        <p:spPr bwMode="auto">
          <a:xfrm>
            <a:off x="2514600" y="0"/>
            <a:ext cx="4133850" cy="10477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/>
            </a:ext>
          </a:extLst>
        </p:spPr>
      </p:pic>
      <p:pic>
        <p:nvPicPr>
          <p:cNvPr id="5" name="Picture 4"/>
          <p:cNvPicPr/>
          <p:nvPr/>
        </p:nvPicPr>
        <p:blipFill rotWithShape="1">
          <a:blip r:embed="rId3" cstate="print"/>
          <a:srcRect/>
          <a:stretch/>
        </p:blipFill>
        <p:spPr bwMode="auto">
          <a:xfrm>
            <a:off x="2362200" y="1066800"/>
            <a:ext cx="4619625" cy="497793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/>
            </a:ext>
          </a:extLst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143000" y="6257836"/>
            <a:ext cx="62484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Source: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Association of College and Research Libraries Standards for Proficiencies for Instruction Librarians and Coordinators (2007)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  <a:hlinkClick r:id="rId4"/>
              </a:rPr>
              <a:t>http://www.ala.org/acrl/sites/ala.org.acrl/files/content/standards/profstandards.pdf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>
                <a:latin typeface="+mn-lt"/>
              </a:rPr>
              <a:t>Mbabu</a:t>
            </a:r>
            <a:r>
              <a:rPr lang="en-US" sz="2000" dirty="0">
                <a:latin typeface="+mn-lt"/>
              </a:rPr>
              <a:t>, L. G. (2009). LIS Curricula Introducing Information Literacy Courses Alongside Instructional Classes. </a:t>
            </a:r>
            <a:r>
              <a:rPr lang="en-US" sz="2000" i="1" dirty="0">
                <a:latin typeface="+mn-lt"/>
              </a:rPr>
              <a:t>Journal Of Education For Library &amp; Information Science</a:t>
            </a:r>
            <a:r>
              <a:rPr lang="en-US" sz="2000" dirty="0">
                <a:latin typeface="+mn-lt"/>
              </a:rPr>
              <a:t>,</a:t>
            </a:r>
            <a:r>
              <a:rPr lang="en-US" sz="2000" i="1" dirty="0">
                <a:latin typeface="+mn-lt"/>
              </a:rPr>
              <a:t>50</a:t>
            </a:r>
            <a:r>
              <a:rPr lang="en-US" sz="2000" dirty="0">
                <a:latin typeface="+mn-lt"/>
              </a:rPr>
              <a:t>(3), 203-210.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965221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689282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>
                <a:latin typeface="+mn-lt"/>
              </a:rPr>
              <a:t>Mbabu</a:t>
            </a:r>
            <a:r>
              <a:rPr lang="en-US" sz="2000" dirty="0">
                <a:latin typeface="+mn-lt"/>
              </a:rPr>
              <a:t>, L. G. (2009). LIS Curricula Introducing Information Literacy Courses Alongside Instructional Classes. </a:t>
            </a:r>
            <a:r>
              <a:rPr lang="en-US" sz="2000" i="1" dirty="0">
                <a:latin typeface="+mn-lt"/>
              </a:rPr>
              <a:t>Journal Of Education For Library &amp; Information Science</a:t>
            </a:r>
            <a:r>
              <a:rPr lang="en-US" sz="2000" dirty="0">
                <a:latin typeface="+mn-lt"/>
              </a:rPr>
              <a:t>,</a:t>
            </a:r>
            <a:r>
              <a:rPr lang="en-US" sz="2000" i="1" dirty="0">
                <a:latin typeface="+mn-lt"/>
              </a:rPr>
              <a:t>50</a:t>
            </a:r>
            <a:r>
              <a:rPr lang="en-US" sz="2000" dirty="0">
                <a:latin typeface="+mn-lt"/>
              </a:rPr>
              <a:t>(3), 203-210.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1524000"/>
            <a:ext cx="8640740" cy="3004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657600"/>
            <a:ext cx="3124200" cy="2985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956860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33400" y="4038600"/>
            <a:ext cx="8210550" cy="2526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04800" y="2362200"/>
            <a:ext cx="88392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990600" y="22860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Sproles</a:t>
            </a:r>
            <a:r>
              <a:rPr lang="en-US" dirty="0"/>
              <a:t>, C., Johnson, A., &amp; </a:t>
            </a:r>
            <a:r>
              <a:rPr lang="en-US" dirty="0" err="1"/>
              <a:t>Farison</a:t>
            </a:r>
            <a:r>
              <a:rPr lang="en-US" dirty="0"/>
              <a:t>, L. (2008). What the Teachers Are Teaching: How MLIS Programs Are Preparing Academic Librarians for Instructional Roles. </a:t>
            </a:r>
            <a:r>
              <a:rPr lang="en-US" i="1" dirty="0"/>
              <a:t>Journal Of Education For Library &amp; Information Science</a:t>
            </a:r>
            <a:r>
              <a:rPr lang="en-US" dirty="0"/>
              <a:t>, </a:t>
            </a:r>
            <a:r>
              <a:rPr lang="en-US" i="1" dirty="0"/>
              <a:t>49</a:t>
            </a:r>
            <a:r>
              <a:rPr lang="en-US" dirty="0"/>
              <a:t>(3), 195-209.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905000"/>
            <a:ext cx="1828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72%  (39/45)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1905000"/>
            <a:ext cx="1828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66%  (26/39)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8534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8330142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4800" y="6400800"/>
            <a:ext cx="7086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err="1"/>
              <a:t>Sproles</a:t>
            </a:r>
            <a:r>
              <a:rPr lang="en-US" sz="1100" b="1" dirty="0"/>
              <a:t>, C., Johnson, A., &amp; </a:t>
            </a:r>
            <a:r>
              <a:rPr lang="en-US" sz="1100" b="1" dirty="0" err="1"/>
              <a:t>Farison</a:t>
            </a:r>
            <a:r>
              <a:rPr lang="en-US" sz="1100" b="1" dirty="0"/>
              <a:t>, L. (2008). What the Teachers Are Teaching: How MLIS Programs Are Preparing Academic Librarians for Instructional Roles. </a:t>
            </a:r>
            <a:r>
              <a:rPr lang="en-US" sz="1100" b="1" i="1" dirty="0"/>
              <a:t>Journal Of Education For Library &amp; Information Science</a:t>
            </a:r>
            <a:r>
              <a:rPr lang="en-US" sz="1100" b="1" dirty="0"/>
              <a:t>, </a:t>
            </a:r>
            <a:r>
              <a:rPr lang="en-US" sz="1100" b="1" i="1" dirty="0"/>
              <a:t>49</a:t>
            </a:r>
            <a:r>
              <a:rPr lang="en-US" sz="1100" b="1" dirty="0"/>
              <a:t>(3), 195-209.</a:t>
            </a:r>
          </a:p>
        </p:txBody>
      </p:sp>
    </p:spTree>
    <p:extLst>
      <p:ext uri="{BB962C8B-B14F-4D97-AF65-F5344CB8AC3E}">
        <p14:creationId xmlns="" xmlns:p14="http://schemas.microsoft.com/office/powerpoint/2010/main" val="473644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err="1" smtClean="0"/>
              <a:t>Westbrock</a:t>
            </a:r>
            <a:r>
              <a:rPr lang="en-US" sz="1800" dirty="0" smtClean="0"/>
              <a:t>, T., &amp; Fabian, S. (2010). Proficiencies for Instruction Librarians: Is There Still a Disconnect Between Professional Education and Professional  Responsibilities?.</a:t>
            </a:r>
            <a:r>
              <a:rPr lang="en-US" sz="1800" i="1" dirty="0" smtClean="0"/>
              <a:t>College &amp; Research Libraries</a:t>
            </a:r>
            <a:r>
              <a:rPr lang="en-US" sz="1800" dirty="0" smtClean="0"/>
              <a:t>, </a:t>
            </a:r>
            <a:r>
              <a:rPr lang="en-US" sz="1800" i="1" dirty="0" smtClean="0"/>
              <a:t>71</a:t>
            </a:r>
            <a:r>
              <a:rPr lang="en-US" sz="1800" dirty="0" smtClean="0"/>
              <a:t>(6), 569-590.</a:t>
            </a:r>
            <a:endParaRPr lang="en-US" sz="1800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762000" y="1524000"/>
          <a:ext cx="7620000" cy="500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34000" y="5029200"/>
            <a:ext cx="1676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39000" y="4876800"/>
            <a:ext cx="167640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845671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76200"/>
            <a:ext cx="6929438" cy="6752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590800" y="6488668"/>
            <a:ext cx="3425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Westbrock</a:t>
            </a:r>
            <a:r>
              <a:rPr lang="en-US" dirty="0" smtClean="0"/>
              <a:t>, T., &amp; Fabian, S. (2010).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1165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328056" y="381000"/>
            <a:ext cx="5987143" cy="6191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590800" y="6488668"/>
            <a:ext cx="3425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Westbrock</a:t>
            </a:r>
            <a:r>
              <a:rPr lang="en-US" dirty="0" smtClean="0"/>
              <a:t>, T., &amp; Fabian, S. (2010).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39404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Shank, J.D. &amp; </a:t>
            </a:r>
            <a:r>
              <a:rPr lang="en-US" sz="1800" dirty="0" err="1" smtClean="0"/>
              <a:t>Dewald</a:t>
            </a:r>
            <a:r>
              <a:rPr lang="en-US" sz="1800" dirty="0" smtClean="0"/>
              <a:t>, N.H. (</a:t>
            </a:r>
            <a:r>
              <a:rPr lang="en-US" sz="1800" dirty="0" err="1" smtClean="0"/>
              <a:t>n.d.</a:t>
            </a:r>
            <a:r>
              <a:rPr lang="en-US" sz="1800" dirty="0" smtClean="0"/>
              <a:t>) The Evolving Instructional Proficiencies of the Academic Librarian: An Attitudinal Study of Academic Library Administrators’ Perceptions of Necessary Instructional Skills</a:t>
            </a:r>
            <a:r>
              <a:rPr lang="en-US" sz="1800" dirty="0" smtClean="0">
                <a:effectLst/>
              </a:rPr>
              <a:t>   </a:t>
            </a:r>
            <a:r>
              <a:rPr lang="en-US" sz="1800" dirty="0" smtClean="0">
                <a:hlinkClick r:id="rId2"/>
              </a:rPr>
              <a:t>http://lrsv.umd.edu/abstracts/Shank_Dewald.pdf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1524000"/>
            <a:ext cx="8991600" cy="1143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/>
          </a:p>
          <a:p>
            <a:r>
              <a:rPr lang="en-US" dirty="0" smtClean="0"/>
              <a:t>Asked library administrators to indicate which skills and related proficiencies academic library administrators perceive as most important for fulfilling the instructional role of the library.</a:t>
            </a:r>
          </a:p>
        </p:txBody>
      </p:sp>
    </p:spTree>
    <p:extLst>
      <p:ext uri="{BB962C8B-B14F-4D97-AF65-F5344CB8AC3E}">
        <p14:creationId xmlns="" xmlns:p14="http://schemas.microsoft.com/office/powerpoint/2010/main" val="215335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579</Words>
  <Application>Microsoft Office PowerPoint</Application>
  <PresentationFormat>On-screen Show (4:3)</PresentationFormat>
  <Paragraphs>35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Where are Librarians Learning the Skills Necessary to be Competent and Effective Teachers?</vt:lpstr>
      <vt:lpstr>Mbabu, L. G. (2009). LIS Curricula Introducing Information Literacy Courses Alongside Instructional Classes. Journal Of Education For Library &amp; Information Science,50(3), 203-210.</vt:lpstr>
      <vt:lpstr>Mbabu, L. G. (2009). LIS Curricula Introducing Information Literacy Courses Alongside Instructional Classes. Journal Of Education For Library &amp; Information Science,50(3), 203-210.</vt:lpstr>
      <vt:lpstr>Slide 4</vt:lpstr>
      <vt:lpstr>Slide 5</vt:lpstr>
      <vt:lpstr>Slide 6</vt:lpstr>
      <vt:lpstr>Slide 7</vt:lpstr>
      <vt:lpstr>Slide 8</vt:lpstr>
      <vt:lpstr>Shank, J.D. &amp; Dewald, N.H. (n.d.) The Evolving Instructional Proficiencies of the Academic Librarian: An Attitudinal Study of Academic Library Administrators’ Perceptions of Necessary Instructional Skills   http://lrsv.umd.edu/abstracts/Shank_Dewald.pdf </vt:lpstr>
      <vt:lpstr>Shank, J.D. &amp; Dewald, N.H. (n.d.) The Evolving Instructional Proficiencies of the Academic Librarian: An Attitudinal Study of Academic Library Administrators’ Perceptions of Necessary Instructional Skills   http://lrsv.umd.edu/abstracts/Shank_Dewald.pdf </vt:lpstr>
      <vt:lpstr>Shank, J.D. &amp; Dewald, N.H. (n.d.) The Evolving Instructional Proficiencies of the Academic Librarian: An Attitudinal Study of Academic Library Administrators’ Perceptions of Necessary Instructional Skills   http://lrsv.umd.edu/abstracts/Shank_Dewald.pdf </vt:lpstr>
      <vt:lpstr>Shank, J.D. &amp; Dewald, N.H. (n.d.) The Evolving Instructional Proficiencies of the Academic Librarian: An Attitudinal Study of Academic Library Administrators’ Perceptions of Necessary Instructional Skills   http://lrsv.umd.edu/abstracts/Shank_Dewald.pdf </vt:lpstr>
      <vt:lpstr>Shank, J.D. &amp; Dewald, N.H. (n.d.) The Evolving Instructional Proficiencies of the Academic Librarian: An Attitudinal Study of Academic Library Administrators’ Perceptions of Necessary Instructional Skills   http://lrsv.umd.edu/abstracts/Shank_Dewald.pdf 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Mbabu, L. G. (2009). LIS Curricula Introducing Information Literacy Courses Alongside Instructional Classes. Journal Of Education For Library &amp; Information Science,50(3), 203-210.</dc:title>
  <dc:creator>Library</dc:creator>
  <cp:lastModifiedBy>black</cp:lastModifiedBy>
  <cp:revision>11</cp:revision>
  <dcterms:created xsi:type="dcterms:W3CDTF">2013-01-03T21:24:15Z</dcterms:created>
  <dcterms:modified xsi:type="dcterms:W3CDTF">2013-01-04T01:27:19Z</dcterms:modified>
</cp:coreProperties>
</file>