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7" r:id="rId2"/>
    <p:sldId id="259" r:id="rId3"/>
    <p:sldId id="277" r:id="rId4"/>
    <p:sldId id="278" r:id="rId5"/>
    <p:sldId id="260" r:id="rId6"/>
    <p:sldId id="263" r:id="rId7"/>
    <p:sldId id="267" r:id="rId8"/>
    <p:sldId id="264" r:id="rId9"/>
    <p:sldId id="280" r:id="rId10"/>
    <p:sldId id="281" r:id="rId11"/>
    <p:sldId id="288" r:id="rId12"/>
    <p:sldId id="289" r:id="rId13"/>
    <p:sldId id="276" r:id="rId14"/>
    <p:sldId id="268" r:id="rId15"/>
    <p:sldId id="283" r:id="rId16"/>
    <p:sldId id="284" r:id="rId17"/>
    <p:sldId id="285" r:id="rId18"/>
    <p:sldId id="286" r:id="rId19"/>
    <p:sldId id="287" r:id="rId20"/>
    <p:sldId id="273" r:id="rId2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6342"/>
    <a:srgbClr val="000050"/>
    <a:srgbClr val="00297A"/>
    <a:srgbClr val="4773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2675" autoAdjust="0"/>
  </p:normalViewPr>
  <p:slideViewPr>
    <p:cSldViewPr>
      <p:cViewPr>
        <p:scale>
          <a:sx n="70" d="100"/>
          <a:sy n="70" d="100"/>
        </p:scale>
        <p:origin x="-1158" y="-414"/>
      </p:cViewPr>
      <p:guideLst>
        <p:guide orient="horz" pos="2160"/>
        <p:guide pos="2880"/>
      </p:guideLst>
    </p:cSldViewPr>
  </p:slideViewPr>
  <p:outlineViewPr>
    <p:cViewPr>
      <p:scale>
        <a:sx n="33" d="100"/>
        <a:sy n="33" d="100"/>
      </p:scale>
      <p:origin x="42" y="75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9AC073-9B01-4909-8FBE-03CA3F840535}"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0A0510A4-F4D9-4628-BF4A-6C199D380BED}">
      <dgm:prSet phldrT="[Text]"/>
      <dgm:spPr/>
      <dgm:t>
        <a:bodyPr/>
        <a:lstStyle/>
        <a:p>
          <a:r>
            <a:rPr lang="en-US" dirty="0" smtClean="0"/>
            <a:t>VALE Executive</a:t>
          </a:r>
          <a:endParaRPr lang="en-US" dirty="0"/>
        </a:p>
      </dgm:t>
    </dgm:pt>
    <dgm:pt modelId="{32BF24D2-44CE-4125-8F5F-C45B64375826}" type="parTrans" cxnId="{45DB9227-3AC9-4C8B-9B49-A1CDBB6FC2EF}">
      <dgm:prSet/>
      <dgm:spPr/>
      <dgm:t>
        <a:bodyPr/>
        <a:lstStyle/>
        <a:p>
          <a:endParaRPr lang="en-US"/>
        </a:p>
      </dgm:t>
    </dgm:pt>
    <dgm:pt modelId="{74CB557F-9737-402B-B518-2F9FEB2D836C}" type="sibTrans" cxnId="{45DB9227-3AC9-4C8B-9B49-A1CDBB6FC2EF}">
      <dgm:prSet/>
      <dgm:spPr/>
      <dgm:t>
        <a:bodyPr/>
        <a:lstStyle/>
        <a:p>
          <a:endParaRPr lang="en-US"/>
        </a:p>
      </dgm:t>
    </dgm:pt>
    <dgm:pt modelId="{9388859A-30CD-426B-AE94-4E3837D5D439}" type="asst">
      <dgm:prSet phldrT="[Text]"/>
      <dgm:spPr>
        <a:solidFill>
          <a:srgbClr val="00297A"/>
        </a:solidFill>
      </dgm:spPr>
      <dgm:t>
        <a:bodyPr/>
        <a:lstStyle/>
        <a:p>
          <a:r>
            <a:rPr lang="en-US" dirty="0" smtClean="0"/>
            <a:t>VALID Steering</a:t>
          </a:r>
          <a:endParaRPr lang="en-US" dirty="0"/>
        </a:p>
      </dgm:t>
    </dgm:pt>
    <dgm:pt modelId="{7C473D5C-283A-4943-BB20-51A6A0709B76}" type="parTrans" cxnId="{A84DD30F-E080-4D2A-973C-79F48EAFC323}">
      <dgm:prSet/>
      <dgm:spPr/>
      <dgm:t>
        <a:bodyPr/>
        <a:lstStyle/>
        <a:p>
          <a:endParaRPr lang="en-US"/>
        </a:p>
      </dgm:t>
    </dgm:pt>
    <dgm:pt modelId="{73F4C81C-8428-409B-8B28-105A2158690D}" type="sibTrans" cxnId="{A84DD30F-E080-4D2A-973C-79F48EAFC323}">
      <dgm:prSet/>
      <dgm:spPr/>
      <dgm:t>
        <a:bodyPr/>
        <a:lstStyle/>
        <a:p>
          <a:endParaRPr lang="en-US"/>
        </a:p>
      </dgm:t>
    </dgm:pt>
    <dgm:pt modelId="{CD7535DD-452F-4B34-9DFF-BE477026B9B7}">
      <dgm:prSet phldrT="[Text]"/>
      <dgm:spPr>
        <a:solidFill>
          <a:srgbClr val="477345"/>
        </a:solidFill>
      </dgm:spPr>
      <dgm:t>
        <a:bodyPr/>
        <a:lstStyle/>
        <a:p>
          <a:r>
            <a:rPr lang="en-US" dirty="0" smtClean="0"/>
            <a:t>Bibliographic Control &amp; Metadata</a:t>
          </a:r>
          <a:endParaRPr lang="en-US" dirty="0"/>
        </a:p>
      </dgm:t>
    </dgm:pt>
    <dgm:pt modelId="{48038DB7-41C8-486B-BA5A-19B8BD1B73B5}" type="parTrans" cxnId="{BDBDC3C3-8B5F-4D39-BFD0-DFBA4289C541}">
      <dgm:prSet/>
      <dgm:spPr/>
      <dgm:t>
        <a:bodyPr/>
        <a:lstStyle/>
        <a:p>
          <a:endParaRPr lang="en-US"/>
        </a:p>
      </dgm:t>
    </dgm:pt>
    <dgm:pt modelId="{F7D048B3-8AD6-4F15-9E6A-70950E2B16F0}" type="sibTrans" cxnId="{BDBDC3C3-8B5F-4D39-BFD0-DFBA4289C541}">
      <dgm:prSet/>
      <dgm:spPr/>
      <dgm:t>
        <a:bodyPr/>
        <a:lstStyle/>
        <a:p>
          <a:endParaRPr lang="en-US"/>
        </a:p>
      </dgm:t>
    </dgm:pt>
    <dgm:pt modelId="{BA6DC733-12F1-4E01-B400-36BC2DB22C3A}">
      <dgm:prSet phldrT="[Text]"/>
      <dgm:spPr>
        <a:solidFill>
          <a:srgbClr val="477345"/>
        </a:solidFill>
      </dgm:spPr>
      <dgm:t>
        <a:bodyPr/>
        <a:lstStyle/>
        <a:p>
          <a:r>
            <a:rPr lang="en-US" dirty="0" smtClean="0"/>
            <a:t>Cooperative Collection Management</a:t>
          </a:r>
          <a:endParaRPr lang="en-US" dirty="0"/>
        </a:p>
      </dgm:t>
    </dgm:pt>
    <dgm:pt modelId="{C0851CDB-5BB4-43E7-9793-19563C15FA17}" type="parTrans" cxnId="{F3D2F5AC-F447-4A86-B179-035F9BF36F8B}">
      <dgm:prSet/>
      <dgm:spPr/>
      <dgm:t>
        <a:bodyPr/>
        <a:lstStyle/>
        <a:p>
          <a:endParaRPr lang="en-US"/>
        </a:p>
      </dgm:t>
    </dgm:pt>
    <dgm:pt modelId="{3FD1294B-8EC2-49D4-B262-1F531F70FF7E}" type="sibTrans" cxnId="{F3D2F5AC-F447-4A86-B179-035F9BF36F8B}">
      <dgm:prSet/>
      <dgm:spPr/>
      <dgm:t>
        <a:bodyPr/>
        <a:lstStyle/>
        <a:p>
          <a:endParaRPr lang="en-US"/>
        </a:p>
      </dgm:t>
    </dgm:pt>
    <dgm:pt modelId="{5CFCF018-D42C-47DC-8CBE-A3A9CDBFD402}">
      <dgm:prSet phldrT="[Text]"/>
      <dgm:spPr>
        <a:solidFill>
          <a:srgbClr val="477345"/>
        </a:solidFill>
      </dgm:spPr>
      <dgm:t>
        <a:bodyPr/>
        <a:lstStyle/>
        <a:p>
          <a:r>
            <a:rPr lang="en-US" dirty="0" smtClean="0"/>
            <a:t>Reference Services</a:t>
          </a:r>
          <a:endParaRPr lang="en-US" dirty="0"/>
        </a:p>
      </dgm:t>
    </dgm:pt>
    <dgm:pt modelId="{0AFB41C7-F008-428A-BF00-9746271D8A79}" type="parTrans" cxnId="{6A7D8D37-7150-4601-AA3A-5FC65A614611}">
      <dgm:prSet/>
      <dgm:spPr/>
      <dgm:t>
        <a:bodyPr/>
        <a:lstStyle/>
        <a:p>
          <a:endParaRPr lang="en-US"/>
        </a:p>
      </dgm:t>
    </dgm:pt>
    <dgm:pt modelId="{64680305-0761-4D00-83C3-22C7D7839AFA}" type="sibTrans" cxnId="{6A7D8D37-7150-4601-AA3A-5FC65A614611}">
      <dgm:prSet/>
      <dgm:spPr/>
      <dgm:t>
        <a:bodyPr/>
        <a:lstStyle/>
        <a:p>
          <a:endParaRPr lang="en-US"/>
        </a:p>
      </dgm:t>
    </dgm:pt>
    <dgm:pt modelId="{168F8556-A80D-4F74-9069-8F7981795D31}">
      <dgm:prSet/>
      <dgm:spPr>
        <a:solidFill>
          <a:srgbClr val="477345"/>
        </a:solidFill>
      </dgm:spPr>
      <dgm:t>
        <a:bodyPr/>
        <a:lstStyle/>
        <a:p>
          <a:r>
            <a:rPr lang="en-US" dirty="0" smtClean="0"/>
            <a:t>Resource Sharing</a:t>
          </a:r>
          <a:endParaRPr lang="en-US" dirty="0"/>
        </a:p>
      </dgm:t>
    </dgm:pt>
    <dgm:pt modelId="{493B6229-FF46-41AC-BAC5-DA9DC4F229D2}" type="parTrans" cxnId="{912C63E9-DAB6-463F-BC27-674617F9B3BA}">
      <dgm:prSet/>
      <dgm:spPr/>
      <dgm:t>
        <a:bodyPr/>
        <a:lstStyle/>
        <a:p>
          <a:endParaRPr lang="en-US"/>
        </a:p>
      </dgm:t>
    </dgm:pt>
    <dgm:pt modelId="{E5CC0837-A50F-4E9F-89EE-9C957566636E}" type="sibTrans" cxnId="{912C63E9-DAB6-463F-BC27-674617F9B3BA}">
      <dgm:prSet/>
      <dgm:spPr/>
      <dgm:t>
        <a:bodyPr/>
        <a:lstStyle/>
        <a:p>
          <a:endParaRPr lang="en-US"/>
        </a:p>
      </dgm:t>
    </dgm:pt>
    <dgm:pt modelId="{17AFBE92-4C76-4010-AD46-B1AC75A36538}">
      <dgm:prSet/>
      <dgm:spPr>
        <a:solidFill>
          <a:srgbClr val="477345"/>
        </a:solidFill>
      </dgm:spPr>
      <dgm:t>
        <a:bodyPr/>
        <a:lstStyle/>
        <a:p>
          <a:r>
            <a:rPr lang="en-US" dirty="0" smtClean="0"/>
            <a:t>Serials Taskforce</a:t>
          </a:r>
          <a:endParaRPr lang="en-US" dirty="0"/>
        </a:p>
      </dgm:t>
    </dgm:pt>
    <dgm:pt modelId="{410D3F11-7F86-488A-AC4D-DE543C05ADA8}" type="parTrans" cxnId="{B608A504-A0AE-4038-A868-468369281507}">
      <dgm:prSet/>
      <dgm:spPr/>
      <dgm:t>
        <a:bodyPr/>
        <a:lstStyle/>
        <a:p>
          <a:endParaRPr lang="en-US"/>
        </a:p>
      </dgm:t>
    </dgm:pt>
    <dgm:pt modelId="{033318F8-BC74-48C8-8D68-07C3BC4F9107}" type="sibTrans" cxnId="{B608A504-A0AE-4038-A868-468369281507}">
      <dgm:prSet/>
      <dgm:spPr/>
      <dgm:t>
        <a:bodyPr/>
        <a:lstStyle/>
        <a:p>
          <a:endParaRPr lang="en-US"/>
        </a:p>
      </dgm:t>
    </dgm:pt>
    <dgm:pt modelId="{646CF798-3E75-47D2-88AA-19CE6AE70D11}" type="asst">
      <dgm:prSet/>
      <dgm:spPr>
        <a:solidFill>
          <a:srgbClr val="477345"/>
        </a:solidFill>
      </dgm:spPr>
      <dgm:t>
        <a:bodyPr/>
        <a:lstStyle/>
        <a:p>
          <a:r>
            <a:rPr lang="en-US" dirty="0" smtClean="0"/>
            <a:t>VALID Implementation (VOIT)</a:t>
          </a:r>
          <a:endParaRPr lang="en-US" dirty="0"/>
        </a:p>
      </dgm:t>
    </dgm:pt>
    <dgm:pt modelId="{D66329E8-8FEE-432A-B0F5-8BBE9DECCD12}" type="parTrans" cxnId="{8652C31D-35A2-4B66-805E-CF0E44BFBD8D}">
      <dgm:prSet/>
      <dgm:spPr/>
      <dgm:t>
        <a:bodyPr/>
        <a:lstStyle/>
        <a:p>
          <a:endParaRPr lang="en-US"/>
        </a:p>
      </dgm:t>
    </dgm:pt>
    <dgm:pt modelId="{7F3B83AE-0467-4CA9-AA87-E600EF715BA4}" type="sibTrans" cxnId="{8652C31D-35A2-4B66-805E-CF0E44BFBD8D}">
      <dgm:prSet/>
      <dgm:spPr/>
      <dgm:t>
        <a:bodyPr/>
        <a:lstStyle/>
        <a:p>
          <a:endParaRPr lang="en-US"/>
        </a:p>
      </dgm:t>
    </dgm:pt>
    <dgm:pt modelId="{30540ACF-F9BB-48D2-9F15-4DF9415A516F}" type="pres">
      <dgm:prSet presAssocID="{619AC073-9B01-4909-8FBE-03CA3F840535}" presName="hierChild1" presStyleCnt="0">
        <dgm:presLayoutVars>
          <dgm:orgChart val="1"/>
          <dgm:chPref val="1"/>
          <dgm:dir/>
          <dgm:animOne val="branch"/>
          <dgm:animLvl val="lvl"/>
          <dgm:resizeHandles/>
        </dgm:presLayoutVars>
      </dgm:prSet>
      <dgm:spPr/>
      <dgm:t>
        <a:bodyPr/>
        <a:lstStyle/>
        <a:p>
          <a:endParaRPr lang="en-US"/>
        </a:p>
      </dgm:t>
    </dgm:pt>
    <dgm:pt modelId="{73034E8C-FE9B-42EB-85E1-C34EA37C70E0}" type="pres">
      <dgm:prSet presAssocID="{0A0510A4-F4D9-4628-BF4A-6C199D380BED}" presName="hierRoot1" presStyleCnt="0">
        <dgm:presLayoutVars>
          <dgm:hierBranch val="init"/>
        </dgm:presLayoutVars>
      </dgm:prSet>
      <dgm:spPr/>
    </dgm:pt>
    <dgm:pt modelId="{0766D1AD-65FE-4F19-B11D-4D33728A8E0C}" type="pres">
      <dgm:prSet presAssocID="{0A0510A4-F4D9-4628-BF4A-6C199D380BED}" presName="rootComposite1" presStyleCnt="0"/>
      <dgm:spPr/>
    </dgm:pt>
    <dgm:pt modelId="{45A14A27-B4B1-4E0B-A8E8-914DBCD2B552}" type="pres">
      <dgm:prSet presAssocID="{0A0510A4-F4D9-4628-BF4A-6C199D380BED}" presName="rootText1" presStyleLbl="node0" presStyleIdx="0" presStyleCnt="1">
        <dgm:presLayoutVars>
          <dgm:chPref val="3"/>
        </dgm:presLayoutVars>
      </dgm:prSet>
      <dgm:spPr/>
      <dgm:t>
        <a:bodyPr/>
        <a:lstStyle/>
        <a:p>
          <a:endParaRPr lang="en-US"/>
        </a:p>
      </dgm:t>
    </dgm:pt>
    <dgm:pt modelId="{2825FC9B-AE24-48B1-A5D7-C23DD63C339B}" type="pres">
      <dgm:prSet presAssocID="{0A0510A4-F4D9-4628-BF4A-6C199D380BED}" presName="rootConnector1" presStyleLbl="node1" presStyleIdx="0" presStyleCnt="0"/>
      <dgm:spPr/>
      <dgm:t>
        <a:bodyPr/>
        <a:lstStyle/>
        <a:p>
          <a:endParaRPr lang="en-US"/>
        </a:p>
      </dgm:t>
    </dgm:pt>
    <dgm:pt modelId="{4E5A20E5-71EB-46A0-B014-932A31BF0639}" type="pres">
      <dgm:prSet presAssocID="{0A0510A4-F4D9-4628-BF4A-6C199D380BED}" presName="hierChild2" presStyleCnt="0"/>
      <dgm:spPr/>
    </dgm:pt>
    <dgm:pt modelId="{F55A68EF-870C-4255-AC74-27705AAB56A8}" type="pres">
      <dgm:prSet presAssocID="{48038DB7-41C8-486B-BA5A-19B8BD1B73B5}" presName="Name64" presStyleLbl="parChTrans1D2" presStyleIdx="0" presStyleCnt="6"/>
      <dgm:spPr/>
      <dgm:t>
        <a:bodyPr/>
        <a:lstStyle/>
        <a:p>
          <a:endParaRPr lang="en-US"/>
        </a:p>
      </dgm:t>
    </dgm:pt>
    <dgm:pt modelId="{D2AA4FC6-2BD5-4A71-B4CC-D397FE425810}" type="pres">
      <dgm:prSet presAssocID="{CD7535DD-452F-4B34-9DFF-BE477026B9B7}" presName="hierRoot2" presStyleCnt="0">
        <dgm:presLayoutVars>
          <dgm:hierBranch val="init"/>
        </dgm:presLayoutVars>
      </dgm:prSet>
      <dgm:spPr/>
    </dgm:pt>
    <dgm:pt modelId="{B603FF68-FDCF-4D05-9939-D63823326099}" type="pres">
      <dgm:prSet presAssocID="{CD7535DD-452F-4B34-9DFF-BE477026B9B7}" presName="rootComposite" presStyleCnt="0"/>
      <dgm:spPr/>
    </dgm:pt>
    <dgm:pt modelId="{9FAF2DB4-CBDB-4E00-BCF5-6341B8747E6A}" type="pres">
      <dgm:prSet presAssocID="{CD7535DD-452F-4B34-9DFF-BE477026B9B7}" presName="rootText" presStyleLbl="node2" presStyleIdx="0" presStyleCnt="5">
        <dgm:presLayoutVars>
          <dgm:chPref val="3"/>
        </dgm:presLayoutVars>
      </dgm:prSet>
      <dgm:spPr/>
      <dgm:t>
        <a:bodyPr/>
        <a:lstStyle/>
        <a:p>
          <a:endParaRPr lang="en-US"/>
        </a:p>
      </dgm:t>
    </dgm:pt>
    <dgm:pt modelId="{A8572EFA-91D9-4997-9120-0E2B4E85B9BC}" type="pres">
      <dgm:prSet presAssocID="{CD7535DD-452F-4B34-9DFF-BE477026B9B7}" presName="rootConnector" presStyleLbl="node2" presStyleIdx="0" presStyleCnt="5"/>
      <dgm:spPr/>
      <dgm:t>
        <a:bodyPr/>
        <a:lstStyle/>
        <a:p>
          <a:endParaRPr lang="en-US"/>
        </a:p>
      </dgm:t>
    </dgm:pt>
    <dgm:pt modelId="{86F4C3F8-A894-44BC-85A5-F13895672F53}" type="pres">
      <dgm:prSet presAssocID="{CD7535DD-452F-4B34-9DFF-BE477026B9B7}" presName="hierChild4" presStyleCnt="0"/>
      <dgm:spPr/>
    </dgm:pt>
    <dgm:pt modelId="{4E6CABA7-BB89-4504-84CC-9A9D5AA04C87}" type="pres">
      <dgm:prSet presAssocID="{CD7535DD-452F-4B34-9DFF-BE477026B9B7}" presName="hierChild5" presStyleCnt="0"/>
      <dgm:spPr/>
    </dgm:pt>
    <dgm:pt modelId="{5E658D66-1C67-402D-B5E2-24647361F444}" type="pres">
      <dgm:prSet presAssocID="{C0851CDB-5BB4-43E7-9793-19563C15FA17}" presName="Name64" presStyleLbl="parChTrans1D2" presStyleIdx="1" presStyleCnt="6"/>
      <dgm:spPr/>
      <dgm:t>
        <a:bodyPr/>
        <a:lstStyle/>
        <a:p>
          <a:endParaRPr lang="en-US"/>
        </a:p>
      </dgm:t>
    </dgm:pt>
    <dgm:pt modelId="{26C781F0-1510-4773-AE8F-0DB04624F6A2}" type="pres">
      <dgm:prSet presAssocID="{BA6DC733-12F1-4E01-B400-36BC2DB22C3A}" presName="hierRoot2" presStyleCnt="0">
        <dgm:presLayoutVars>
          <dgm:hierBranch val="init"/>
        </dgm:presLayoutVars>
      </dgm:prSet>
      <dgm:spPr/>
    </dgm:pt>
    <dgm:pt modelId="{C7E33CBD-633B-4BED-8CA4-7DD0A9FBCE19}" type="pres">
      <dgm:prSet presAssocID="{BA6DC733-12F1-4E01-B400-36BC2DB22C3A}" presName="rootComposite" presStyleCnt="0"/>
      <dgm:spPr/>
    </dgm:pt>
    <dgm:pt modelId="{C26FCFCB-7300-4BFC-8BAF-D279055C31FC}" type="pres">
      <dgm:prSet presAssocID="{BA6DC733-12F1-4E01-B400-36BC2DB22C3A}" presName="rootText" presStyleLbl="node2" presStyleIdx="1" presStyleCnt="5">
        <dgm:presLayoutVars>
          <dgm:chPref val="3"/>
        </dgm:presLayoutVars>
      </dgm:prSet>
      <dgm:spPr/>
      <dgm:t>
        <a:bodyPr/>
        <a:lstStyle/>
        <a:p>
          <a:endParaRPr lang="en-US"/>
        </a:p>
      </dgm:t>
    </dgm:pt>
    <dgm:pt modelId="{973DCA70-604A-432E-9BB3-221D40856964}" type="pres">
      <dgm:prSet presAssocID="{BA6DC733-12F1-4E01-B400-36BC2DB22C3A}" presName="rootConnector" presStyleLbl="node2" presStyleIdx="1" presStyleCnt="5"/>
      <dgm:spPr/>
      <dgm:t>
        <a:bodyPr/>
        <a:lstStyle/>
        <a:p>
          <a:endParaRPr lang="en-US"/>
        </a:p>
      </dgm:t>
    </dgm:pt>
    <dgm:pt modelId="{9A07212E-12D2-4A4C-A1FD-C43D8031BD5D}" type="pres">
      <dgm:prSet presAssocID="{BA6DC733-12F1-4E01-B400-36BC2DB22C3A}" presName="hierChild4" presStyleCnt="0"/>
      <dgm:spPr/>
    </dgm:pt>
    <dgm:pt modelId="{D2A5C6CF-12CE-4A93-A00B-862798A1B0A1}" type="pres">
      <dgm:prSet presAssocID="{BA6DC733-12F1-4E01-B400-36BC2DB22C3A}" presName="hierChild5" presStyleCnt="0"/>
      <dgm:spPr/>
    </dgm:pt>
    <dgm:pt modelId="{9116526A-2538-42CA-ABAF-71FDDC9D58AC}" type="pres">
      <dgm:prSet presAssocID="{0AFB41C7-F008-428A-BF00-9746271D8A79}" presName="Name64" presStyleLbl="parChTrans1D2" presStyleIdx="2" presStyleCnt="6"/>
      <dgm:spPr/>
      <dgm:t>
        <a:bodyPr/>
        <a:lstStyle/>
        <a:p>
          <a:endParaRPr lang="en-US"/>
        </a:p>
      </dgm:t>
    </dgm:pt>
    <dgm:pt modelId="{15675629-A284-41AF-B23B-72BA9E69979D}" type="pres">
      <dgm:prSet presAssocID="{5CFCF018-D42C-47DC-8CBE-A3A9CDBFD402}" presName="hierRoot2" presStyleCnt="0">
        <dgm:presLayoutVars>
          <dgm:hierBranch val="init"/>
        </dgm:presLayoutVars>
      </dgm:prSet>
      <dgm:spPr/>
    </dgm:pt>
    <dgm:pt modelId="{4BE10F33-D332-4FA9-8A67-33E41540E255}" type="pres">
      <dgm:prSet presAssocID="{5CFCF018-D42C-47DC-8CBE-A3A9CDBFD402}" presName="rootComposite" presStyleCnt="0"/>
      <dgm:spPr/>
    </dgm:pt>
    <dgm:pt modelId="{0084F48D-DF63-4EDD-87E4-3014DE2EE9B6}" type="pres">
      <dgm:prSet presAssocID="{5CFCF018-D42C-47DC-8CBE-A3A9CDBFD402}" presName="rootText" presStyleLbl="node2" presStyleIdx="2" presStyleCnt="5">
        <dgm:presLayoutVars>
          <dgm:chPref val="3"/>
        </dgm:presLayoutVars>
      </dgm:prSet>
      <dgm:spPr/>
      <dgm:t>
        <a:bodyPr/>
        <a:lstStyle/>
        <a:p>
          <a:endParaRPr lang="en-US"/>
        </a:p>
      </dgm:t>
    </dgm:pt>
    <dgm:pt modelId="{6C9245DA-F78F-4C00-A8FD-388606CBA449}" type="pres">
      <dgm:prSet presAssocID="{5CFCF018-D42C-47DC-8CBE-A3A9CDBFD402}" presName="rootConnector" presStyleLbl="node2" presStyleIdx="2" presStyleCnt="5"/>
      <dgm:spPr/>
      <dgm:t>
        <a:bodyPr/>
        <a:lstStyle/>
        <a:p>
          <a:endParaRPr lang="en-US"/>
        </a:p>
      </dgm:t>
    </dgm:pt>
    <dgm:pt modelId="{A2001ACA-BE82-46B6-B347-ACB89C14882A}" type="pres">
      <dgm:prSet presAssocID="{5CFCF018-D42C-47DC-8CBE-A3A9CDBFD402}" presName="hierChild4" presStyleCnt="0"/>
      <dgm:spPr/>
    </dgm:pt>
    <dgm:pt modelId="{7E2BF5DB-DA3A-4421-BD80-211779FB4538}" type="pres">
      <dgm:prSet presAssocID="{5CFCF018-D42C-47DC-8CBE-A3A9CDBFD402}" presName="hierChild5" presStyleCnt="0"/>
      <dgm:spPr/>
    </dgm:pt>
    <dgm:pt modelId="{426EBADB-92B5-45B6-80C9-F9302BB293AE}" type="pres">
      <dgm:prSet presAssocID="{493B6229-FF46-41AC-BAC5-DA9DC4F229D2}" presName="Name64" presStyleLbl="parChTrans1D2" presStyleIdx="3" presStyleCnt="6"/>
      <dgm:spPr/>
      <dgm:t>
        <a:bodyPr/>
        <a:lstStyle/>
        <a:p>
          <a:endParaRPr lang="en-US"/>
        </a:p>
      </dgm:t>
    </dgm:pt>
    <dgm:pt modelId="{6BD65F92-A234-4D99-8C98-6D9C6E3CDB3B}" type="pres">
      <dgm:prSet presAssocID="{168F8556-A80D-4F74-9069-8F7981795D31}" presName="hierRoot2" presStyleCnt="0">
        <dgm:presLayoutVars>
          <dgm:hierBranch val="init"/>
        </dgm:presLayoutVars>
      </dgm:prSet>
      <dgm:spPr/>
    </dgm:pt>
    <dgm:pt modelId="{C2AFDF23-58B9-44F1-AD49-7B5CB8B4357F}" type="pres">
      <dgm:prSet presAssocID="{168F8556-A80D-4F74-9069-8F7981795D31}" presName="rootComposite" presStyleCnt="0"/>
      <dgm:spPr/>
    </dgm:pt>
    <dgm:pt modelId="{4263CDBB-2719-443B-80A9-99169FF7DA3B}" type="pres">
      <dgm:prSet presAssocID="{168F8556-A80D-4F74-9069-8F7981795D31}" presName="rootText" presStyleLbl="node2" presStyleIdx="3" presStyleCnt="5">
        <dgm:presLayoutVars>
          <dgm:chPref val="3"/>
        </dgm:presLayoutVars>
      </dgm:prSet>
      <dgm:spPr/>
      <dgm:t>
        <a:bodyPr/>
        <a:lstStyle/>
        <a:p>
          <a:endParaRPr lang="en-US"/>
        </a:p>
      </dgm:t>
    </dgm:pt>
    <dgm:pt modelId="{7596226C-5475-465E-9355-DAA70102D35A}" type="pres">
      <dgm:prSet presAssocID="{168F8556-A80D-4F74-9069-8F7981795D31}" presName="rootConnector" presStyleLbl="node2" presStyleIdx="3" presStyleCnt="5"/>
      <dgm:spPr/>
      <dgm:t>
        <a:bodyPr/>
        <a:lstStyle/>
        <a:p>
          <a:endParaRPr lang="en-US"/>
        </a:p>
      </dgm:t>
    </dgm:pt>
    <dgm:pt modelId="{05F5838B-4298-4109-A977-CE42FFF48247}" type="pres">
      <dgm:prSet presAssocID="{168F8556-A80D-4F74-9069-8F7981795D31}" presName="hierChild4" presStyleCnt="0"/>
      <dgm:spPr/>
    </dgm:pt>
    <dgm:pt modelId="{C2194AEC-213E-494D-82E8-2BF1F9CFF004}" type="pres">
      <dgm:prSet presAssocID="{168F8556-A80D-4F74-9069-8F7981795D31}" presName="hierChild5" presStyleCnt="0"/>
      <dgm:spPr/>
    </dgm:pt>
    <dgm:pt modelId="{3B10D897-A95F-4F4E-851C-8574DE06BF19}" type="pres">
      <dgm:prSet presAssocID="{410D3F11-7F86-488A-AC4D-DE543C05ADA8}" presName="Name64" presStyleLbl="parChTrans1D2" presStyleIdx="4" presStyleCnt="6"/>
      <dgm:spPr/>
      <dgm:t>
        <a:bodyPr/>
        <a:lstStyle/>
        <a:p>
          <a:endParaRPr lang="en-US"/>
        </a:p>
      </dgm:t>
    </dgm:pt>
    <dgm:pt modelId="{AE89CDED-46B5-4C3E-BEE6-FF6B5B4D1D8C}" type="pres">
      <dgm:prSet presAssocID="{17AFBE92-4C76-4010-AD46-B1AC75A36538}" presName="hierRoot2" presStyleCnt="0">
        <dgm:presLayoutVars>
          <dgm:hierBranch val="init"/>
        </dgm:presLayoutVars>
      </dgm:prSet>
      <dgm:spPr/>
    </dgm:pt>
    <dgm:pt modelId="{1176BE2F-434A-4D7D-B867-8A02178EF742}" type="pres">
      <dgm:prSet presAssocID="{17AFBE92-4C76-4010-AD46-B1AC75A36538}" presName="rootComposite" presStyleCnt="0"/>
      <dgm:spPr/>
    </dgm:pt>
    <dgm:pt modelId="{6F028910-E28F-4A88-810F-766481B2D9CA}" type="pres">
      <dgm:prSet presAssocID="{17AFBE92-4C76-4010-AD46-B1AC75A36538}" presName="rootText" presStyleLbl="node2" presStyleIdx="4" presStyleCnt="5">
        <dgm:presLayoutVars>
          <dgm:chPref val="3"/>
        </dgm:presLayoutVars>
      </dgm:prSet>
      <dgm:spPr/>
      <dgm:t>
        <a:bodyPr/>
        <a:lstStyle/>
        <a:p>
          <a:endParaRPr lang="en-US"/>
        </a:p>
      </dgm:t>
    </dgm:pt>
    <dgm:pt modelId="{E463E702-B014-4BD6-93B9-D322DC4A5B88}" type="pres">
      <dgm:prSet presAssocID="{17AFBE92-4C76-4010-AD46-B1AC75A36538}" presName="rootConnector" presStyleLbl="node2" presStyleIdx="4" presStyleCnt="5"/>
      <dgm:spPr/>
      <dgm:t>
        <a:bodyPr/>
        <a:lstStyle/>
        <a:p>
          <a:endParaRPr lang="en-US"/>
        </a:p>
      </dgm:t>
    </dgm:pt>
    <dgm:pt modelId="{B1D55EC7-DA77-4D21-AAC4-573399BB7F14}" type="pres">
      <dgm:prSet presAssocID="{17AFBE92-4C76-4010-AD46-B1AC75A36538}" presName="hierChild4" presStyleCnt="0"/>
      <dgm:spPr/>
    </dgm:pt>
    <dgm:pt modelId="{941DCA13-4D8E-4D8A-BE36-B2E54A0312F3}" type="pres">
      <dgm:prSet presAssocID="{17AFBE92-4C76-4010-AD46-B1AC75A36538}" presName="hierChild5" presStyleCnt="0"/>
      <dgm:spPr/>
    </dgm:pt>
    <dgm:pt modelId="{6D624FEC-D787-4BF2-92F0-FE88DD84B75B}" type="pres">
      <dgm:prSet presAssocID="{0A0510A4-F4D9-4628-BF4A-6C199D380BED}" presName="hierChild3" presStyleCnt="0"/>
      <dgm:spPr/>
    </dgm:pt>
    <dgm:pt modelId="{0A821A19-29FD-44B2-B4D5-A6EF324C29C8}" type="pres">
      <dgm:prSet presAssocID="{7C473D5C-283A-4943-BB20-51A6A0709B76}" presName="Name115" presStyleLbl="parChTrans1D2" presStyleIdx="5" presStyleCnt="6"/>
      <dgm:spPr/>
      <dgm:t>
        <a:bodyPr/>
        <a:lstStyle/>
        <a:p>
          <a:endParaRPr lang="en-US"/>
        </a:p>
      </dgm:t>
    </dgm:pt>
    <dgm:pt modelId="{98DA096E-B674-447F-8992-C416BCDB34FD}" type="pres">
      <dgm:prSet presAssocID="{9388859A-30CD-426B-AE94-4E3837D5D439}" presName="hierRoot3" presStyleCnt="0">
        <dgm:presLayoutVars>
          <dgm:hierBranch val="init"/>
        </dgm:presLayoutVars>
      </dgm:prSet>
      <dgm:spPr/>
    </dgm:pt>
    <dgm:pt modelId="{A7ADE0E2-41F0-4A31-BCE4-3E8C40276815}" type="pres">
      <dgm:prSet presAssocID="{9388859A-30CD-426B-AE94-4E3837D5D439}" presName="rootComposite3" presStyleCnt="0"/>
      <dgm:spPr/>
    </dgm:pt>
    <dgm:pt modelId="{8D53AFAA-73F1-4D92-A16E-2E99C07A9810}" type="pres">
      <dgm:prSet presAssocID="{9388859A-30CD-426B-AE94-4E3837D5D439}" presName="rootText3" presStyleLbl="asst1" presStyleIdx="0" presStyleCnt="2">
        <dgm:presLayoutVars>
          <dgm:chPref val="3"/>
        </dgm:presLayoutVars>
      </dgm:prSet>
      <dgm:spPr/>
      <dgm:t>
        <a:bodyPr/>
        <a:lstStyle/>
        <a:p>
          <a:endParaRPr lang="en-US"/>
        </a:p>
      </dgm:t>
    </dgm:pt>
    <dgm:pt modelId="{E6282A57-E1F1-44BD-835D-713D26BB33D9}" type="pres">
      <dgm:prSet presAssocID="{9388859A-30CD-426B-AE94-4E3837D5D439}" presName="rootConnector3" presStyleLbl="asst1" presStyleIdx="0" presStyleCnt="2"/>
      <dgm:spPr/>
      <dgm:t>
        <a:bodyPr/>
        <a:lstStyle/>
        <a:p>
          <a:endParaRPr lang="en-US"/>
        </a:p>
      </dgm:t>
    </dgm:pt>
    <dgm:pt modelId="{5FDB4E7F-60A4-4753-B5B7-30224A9D636A}" type="pres">
      <dgm:prSet presAssocID="{9388859A-30CD-426B-AE94-4E3837D5D439}" presName="hierChild6" presStyleCnt="0"/>
      <dgm:spPr/>
    </dgm:pt>
    <dgm:pt modelId="{9C7F9F13-4C22-4A72-8564-4D4F77CC3273}" type="pres">
      <dgm:prSet presAssocID="{9388859A-30CD-426B-AE94-4E3837D5D439}" presName="hierChild7" presStyleCnt="0"/>
      <dgm:spPr/>
    </dgm:pt>
    <dgm:pt modelId="{E2AFC1FF-F944-428F-9443-D5E5DD9D7E29}" type="pres">
      <dgm:prSet presAssocID="{D66329E8-8FEE-432A-B0F5-8BBE9DECCD12}" presName="Name115" presStyleLbl="parChTrans1D3" presStyleIdx="0" presStyleCnt="1"/>
      <dgm:spPr/>
      <dgm:t>
        <a:bodyPr/>
        <a:lstStyle/>
        <a:p>
          <a:endParaRPr lang="en-US"/>
        </a:p>
      </dgm:t>
    </dgm:pt>
    <dgm:pt modelId="{4CA99A28-3590-4BAF-B6D1-665A062BEBCD}" type="pres">
      <dgm:prSet presAssocID="{646CF798-3E75-47D2-88AA-19CE6AE70D11}" presName="hierRoot3" presStyleCnt="0">
        <dgm:presLayoutVars>
          <dgm:hierBranch val="init"/>
        </dgm:presLayoutVars>
      </dgm:prSet>
      <dgm:spPr/>
    </dgm:pt>
    <dgm:pt modelId="{D5D5AC9F-C192-4287-8470-04EA018680C4}" type="pres">
      <dgm:prSet presAssocID="{646CF798-3E75-47D2-88AA-19CE6AE70D11}" presName="rootComposite3" presStyleCnt="0"/>
      <dgm:spPr/>
    </dgm:pt>
    <dgm:pt modelId="{1B1F0402-B018-4F1F-BF34-3BE11178E20F}" type="pres">
      <dgm:prSet presAssocID="{646CF798-3E75-47D2-88AA-19CE6AE70D11}" presName="rootText3" presStyleLbl="asst1" presStyleIdx="1" presStyleCnt="2">
        <dgm:presLayoutVars>
          <dgm:chPref val="3"/>
        </dgm:presLayoutVars>
      </dgm:prSet>
      <dgm:spPr/>
      <dgm:t>
        <a:bodyPr/>
        <a:lstStyle/>
        <a:p>
          <a:endParaRPr lang="en-US"/>
        </a:p>
      </dgm:t>
    </dgm:pt>
    <dgm:pt modelId="{BF6011B5-217E-450F-9CDB-683D013AE42A}" type="pres">
      <dgm:prSet presAssocID="{646CF798-3E75-47D2-88AA-19CE6AE70D11}" presName="rootConnector3" presStyleLbl="asst1" presStyleIdx="1" presStyleCnt="2"/>
      <dgm:spPr/>
      <dgm:t>
        <a:bodyPr/>
        <a:lstStyle/>
        <a:p>
          <a:endParaRPr lang="en-US"/>
        </a:p>
      </dgm:t>
    </dgm:pt>
    <dgm:pt modelId="{AC2B8B16-CA7E-4B5E-85BB-09289E37B02B}" type="pres">
      <dgm:prSet presAssocID="{646CF798-3E75-47D2-88AA-19CE6AE70D11}" presName="hierChild6" presStyleCnt="0"/>
      <dgm:spPr/>
    </dgm:pt>
    <dgm:pt modelId="{62A06DAB-0945-49D7-BD32-E2A02D42DC32}" type="pres">
      <dgm:prSet presAssocID="{646CF798-3E75-47D2-88AA-19CE6AE70D11}" presName="hierChild7" presStyleCnt="0"/>
      <dgm:spPr/>
    </dgm:pt>
  </dgm:ptLst>
  <dgm:cxnLst>
    <dgm:cxn modelId="{CB1CA5E8-979A-4662-854E-FAEC20A33303}" type="presOf" srcId="{BA6DC733-12F1-4E01-B400-36BC2DB22C3A}" destId="{C26FCFCB-7300-4BFC-8BAF-D279055C31FC}" srcOrd="0" destOrd="0" presId="urn:microsoft.com/office/officeart/2009/3/layout/HorizontalOrganizationChart"/>
    <dgm:cxn modelId="{C0EDB204-9D8C-434D-8D7D-796AFC7D6BA8}" type="presOf" srcId="{493B6229-FF46-41AC-BAC5-DA9DC4F229D2}" destId="{426EBADB-92B5-45B6-80C9-F9302BB293AE}" srcOrd="0" destOrd="0" presId="urn:microsoft.com/office/officeart/2009/3/layout/HorizontalOrganizationChart"/>
    <dgm:cxn modelId="{912C63E9-DAB6-463F-BC27-674617F9B3BA}" srcId="{0A0510A4-F4D9-4628-BF4A-6C199D380BED}" destId="{168F8556-A80D-4F74-9069-8F7981795D31}" srcOrd="4" destOrd="0" parTransId="{493B6229-FF46-41AC-BAC5-DA9DC4F229D2}" sibTransId="{E5CC0837-A50F-4E9F-89EE-9C957566636E}"/>
    <dgm:cxn modelId="{062CBD6D-133A-4DC0-A351-9C067993D65A}" type="presOf" srcId="{5CFCF018-D42C-47DC-8CBE-A3A9CDBFD402}" destId="{6C9245DA-F78F-4C00-A8FD-388606CBA449}" srcOrd="1" destOrd="0" presId="urn:microsoft.com/office/officeart/2009/3/layout/HorizontalOrganizationChart"/>
    <dgm:cxn modelId="{D34275F5-5C80-49DF-B629-DDA1BB8AF0B3}" type="presOf" srcId="{17AFBE92-4C76-4010-AD46-B1AC75A36538}" destId="{E463E702-B014-4BD6-93B9-D322DC4A5B88}" srcOrd="1" destOrd="0" presId="urn:microsoft.com/office/officeart/2009/3/layout/HorizontalOrganizationChart"/>
    <dgm:cxn modelId="{6A7D8D37-7150-4601-AA3A-5FC65A614611}" srcId="{0A0510A4-F4D9-4628-BF4A-6C199D380BED}" destId="{5CFCF018-D42C-47DC-8CBE-A3A9CDBFD402}" srcOrd="3" destOrd="0" parTransId="{0AFB41C7-F008-428A-BF00-9746271D8A79}" sibTransId="{64680305-0761-4D00-83C3-22C7D7839AFA}"/>
    <dgm:cxn modelId="{7F45D3AF-A04E-4044-A6F8-B8131532A2E6}" type="presOf" srcId="{410D3F11-7F86-488A-AC4D-DE543C05ADA8}" destId="{3B10D897-A95F-4F4E-851C-8574DE06BF19}" srcOrd="0" destOrd="0" presId="urn:microsoft.com/office/officeart/2009/3/layout/HorizontalOrganizationChart"/>
    <dgm:cxn modelId="{D1841271-B828-4F13-AD7B-A3BF55C8B078}" type="presOf" srcId="{168F8556-A80D-4F74-9069-8F7981795D31}" destId="{4263CDBB-2719-443B-80A9-99169FF7DA3B}" srcOrd="0" destOrd="0" presId="urn:microsoft.com/office/officeart/2009/3/layout/HorizontalOrganizationChart"/>
    <dgm:cxn modelId="{CF58D766-619D-4278-9142-03F1DDD72469}" type="presOf" srcId="{7C473D5C-283A-4943-BB20-51A6A0709B76}" destId="{0A821A19-29FD-44B2-B4D5-A6EF324C29C8}" srcOrd="0" destOrd="0" presId="urn:microsoft.com/office/officeart/2009/3/layout/HorizontalOrganizationChart"/>
    <dgm:cxn modelId="{8F7EC19B-2DB3-460F-9908-A4EA1ED4CDA7}" type="presOf" srcId="{CD7535DD-452F-4B34-9DFF-BE477026B9B7}" destId="{A8572EFA-91D9-4997-9120-0E2B4E85B9BC}" srcOrd="1" destOrd="0" presId="urn:microsoft.com/office/officeart/2009/3/layout/HorizontalOrganizationChart"/>
    <dgm:cxn modelId="{49DF5965-9368-4BF9-9E0E-D0596D932EB6}" type="presOf" srcId="{17AFBE92-4C76-4010-AD46-B1AC75A36538}" destId="{6F028910-E28F-4A88-810F-766481B2D9CA}" srcOrd="0" destOrd="0" presId="urn:microsoft.com/office/officeart/2009/3/layout/HorizontalOrganizationChart"/>
    <dgm:cxn modelId="{D91CF51D-8171-4336-B951-90FBDB776126}" type="presOf" srcId="{168F8556-A80D-4F74-9069-8F7981795D31}" destId="{7596226C-5475-465E-9355-DAA70102D35A}" srcOrd="1" destOrd="0" presId="urn:microsoft.com/office/officeart/2009/3/layout/HorizontalOrganizationChart"/>
    <dgm:cxn modelId="{26D58566-698F-43DE-A416-FA42E811BC85}" type="presOf" srcId="{646CF798-3E75-47D2-88AA-19CE6AE70D11}" destId="{1B1F0402-B018-4F1F-BF34-3BE11178E20F}" srcOrd="0" destOrd="0" presId="urn:microsoft.com/office/officeart/2009/3/layout/HorizontalOrganizationChart"/>
    <dgm:cxn modelId="{BCA7E92B-5155-4E74-8116-C3CC80C21A2A}" type="presOf" srcId="{0A0510A4-F4D9-4628-BF4A-6C199D380BED}" destId="{45A14A27-B4B1-4E0B-A8E8-914DBCD2B552}" srcOrd="0" destOrd="0" presId="urn:microsoft.com/office/officeart/2009/3/layout/HorizontalOrganizationChart"/>
    <dgm:cxn modelId="{30145E6A-CE08-4059-84B9-4BB92C118D7A}" type="presOf" srcId="{9388859A-30CD-426B-AE94-4E3837D5D439}" destId="{8D53AFAA-73F1-4D92-A16E-2E99C07A9810}" srcOrd="0" destOrd="0" presId="urn:microsoft.com/office/officeart/2009/3/layout/HorizontalOrganizationChart"/>
    <dgm:cxn modelId="{FBC6D668-D98F-4375-96F8-B07A5D085FE6}" type="presOf" srcId="{48038DB7-41C8-486B-BA5A-19B8BD1B73B5}" destId="{F55A68EF-870C-4255-AC74-27705AAB56A8}" srcOrd="0" destOrd="0" presId="urn:microsoft.com/office/officeart/2009/3/layout/HorizontalOrganizationChart"/>
    <dgm:cxn modelId="{E0E5F920-1E6A-4AAC-8F6F-B0107AE82EAF}" type="presOf" srcId="{CD7535DD-452F-4B34-9DFF-BE477026B9B7}" destId="{9FAF2DB4-CBDB-4E00-BCF5-6341B8747E6A}" srcOrd="0" destOrd="0" presId="urn:microsoft.com/office/officeart/2009/3/layout/HorizontalOrganizationChart"/>
    <dgm:cxn modelId="{5372DA25-879F-4E15-B1CB-1C5C48E6C4AD}" type="presOf" srcId="{0A0510A4-F4D9-4628-BF4A-6C199D380BED}" destId="{2825FC9B-AE24-48B1-A5D7-C23DD63C339B}" srcOrd="1" destOrd="0" presId="urn:microsoft.com/office/officeart/2009/3/layout/HorizontalOrganizationChart"/>
    <dgm:cxn modelId="{A84DD30F-E080-4D2A-973C-79F48EAFC323}" srcId="{0A0510A4-F4D9-4628-BF4A-6C199D380BED}" destId="{9388859A-30CD-426B-AE94-4E3837D5D439}" srcOrd="0" destOrd="0" parTransId="{7C473D5C-283A-4943-BB20-51A6A0709B76}" sibTransId="{73F4C81C-8428-409B-8B28-105A2158690D}"/>
    <dgm:cxn modelId="{45DB9227-3AC9-4C8B-9B49-A1CDBB6FC2EF}" srcId="{619AC073-9B01-4909-8FBE-03CA3F840535}" destId="{0A0510A4-F4D9-4628-BF4A-6C199D380BED}" srcOrd="0" destOrd="0" parTransId="{32BF24D2-44CE-4125-8F5F-C45B64375826}" sibTransId="{74CB557F-9737-402B-B518-2F9FEB2D836C}"/>
    <dgm:cxn modelId="{D1A48A4C-B41B-418F-A34A-824A3AED64C5}" type="presOf" srcId="{619AC073-9B01-4909-8FBE-03CA3F840535}" destId="{30540ACF-F9BB-48D2-9F15-4DF9415A516F}" srcOrd="0" destOrd="0" presId="urn:microsoft.com/office/officeart/2009/3/layout/HorizontalOrganizationChart"/>
    <dgm:cxn modelId="{B608A504-A0AE-4038-A868-468369281507}" srcId="{0A0510A4-F4D9-4628-BF4A-6C199D380BED}" destId="{17AFBE92-4C76-4010-AD46-B1AC75A36538}" srcOrd="5" destOrd="0" parTransId="{410D3F11-7F86-488A-AC4D-DE543C05ADA8}" sibTransId="{033318F8-BC74-48C8-8D68-07C3BC4F9107}"/>
    <dgm:cxn modelId="{E3A64DFE-679E-4A5D-BA0C-7469598A520B}" type="presOf" srcId="{9388859A-30CD-426B-AE94-4E3837D5D439}" destId="{E6282A57-E1F1-44BD-835D-713D26BB33D9}" srcOrd="1" destOrd="0" presId="urn:microsoft.com/office/officeart/2009/3/layout/HorizontalOrganizationChart"/>
    <dgm:cxn modelId="{E5FF557D-200C-4D66-95EE-55E9FC2B0159}" type="presOf" srcId="{5CFCF018-D42C-47DC-8CBE-A3A9CDBFD402}" destId="{0084F48D-DF63-4EDD-87E4-3014DE2EE9B6}" srcOrd="0" destOrd="0" presId="urn:microsoft.com/office/officeart/2009/3/layout/HorizontalOrganizationChart"/>
    <dgm:cxn modelId="{1D8EBD39-F0CF-42B5-B500-9ABFA9C5C1F6}" type="presOf" srcId="{0AFB41C7-F008-428A-BF00-9746271D8A79}" destId="{9116526A-2538-42CA-ABAF-71FDDC9D58AC}" srcOrd="0" destOrd="0" presId="urn:microsoft.com/office/officeart/2009/3/layout/HorizontalOrganizationChart"/>
    <dgm:cxn modelId="{BD16787D-034B-41FB-BB7D-FE3CFFBC703A}" type="presOf" srcId="{C0851CDB-5BB4-43E7-9793-19563C15FA17}" destId="{5E658D66-1C67-402D-B5E2-24647361F444}" srcOrd="0" destOrd="0" presId="urn:microsoft.com/office/officeart/2009/3/layout/HorizontalOrganizationChart"/>
    <dgm:cxn modelId="{F8480193-24AF-417D-9D19-309C6BDDFAEB}" type="presOf" srcId="{646CF798-3E75-47D2-88AA-19CE6AE70D11}" destId="{BF6011B5-217E-450F-9CDB-683D013AE42A}" srcOrd="1" destOrd="0" presId="urn:microsoft.com/office/officeart/2009/3/layout/HorizontalOrganizationChart"/>
    <dgm:cxn modelId="{F3D2F5AC-F447-4A86-B179-035F9BF36F8B}" srcId="{0A0510A4-F4D9-4628-BF4A-6C199D380BED}" destId="{BA6DC733-12F1-4E01-B400-36BC2DB22C3A}" srcOrd="2" destOrd="0" parTransId="{C0851CDB-5BB4-43E7-9793-19563C15FA17}" sibTransId="{3FD1294B-8EC2-49D4-B262-1F531F70FF7E}"/>
    <dgm:cxn modelId="{8652C31D-35A2-4B66-805E-CF0E44BFBD8D}" srcId="{9388859A-30CD-426B-AE94-4E3837D5D439}" destId="{646CF798-3E75-47D2-88AA-19CE6AE70D11}" srcOrd="0" destOrd="0" parTransId="{D66329E8-8FEE-432A-B0F5-8BBE9DECCD12}" sibTransId="{7F3B83AE-0467-4CA9-AA87-E600EF715BA4}"/>
    <dgm:cxn modelId="{FB6718DF-AC45-4E08-AB6B-DF317A10D974}" type="presOf" srcId="{D66329E8-8FEE-432A-B0F5-8BBE9DECCD12}" destId="{E2AFC1FF-F944-428F-9443-D5E5DD9D7E29}" srcOrd="0" destOrd="0" presId="urn:microsoft.com/office/officeart/2009/3/layout/HorizontalOrganizationChart"/>
    <dgm:cxn modelId="{BDBDC3C3-8B5F-4D39-BFD0-DFBA4289C541}" srcId="{0A0510A4-F4D9-4628-BF4A-6C199D380BED}" destId="{CD7535DD-452F-4B34-9DFF-BE477026B9B7}" srcOrd="1" destOrd="0" parTransId="{48038DB7-41C8-486B-BA5A-19B8BD1B73B5}" sibTransId="{F7D048B3-8AD6-4F15-9E6A-70950E2B16F0}"/>
    <dgm:cxn modelId="{34EBE09E-9F83-4240-B612-E6AE551DDFBF}" type="presOf" srcId="{BA6DC733-12F1-4E01-B400-36BC2DB22C3A}" destId="{973DCA70-604A-432E-9BB3-221D40856964}" srcOrd="1" destOrd="0" presId="urn:microsoft.com/office/officeart/2009/3/layout/HorizontalOrganizationChart"/>
    <dgm:cxn modelId="{BBD3066A-2067-4D17-B62B-7718F6D42952}" type="presParOf" srcId="{30540ACF-F9BB-48D2-9F15-4DF9415A516F}" destId="{73034E8C-FE9B-42EB-85E1-C34EA37C70E0}" srcOrd="0" destOrd="0" presId="urn:microsoft.com/office/officeart/2009/3/layout/HorizontalOrganizationChart"/>
    <dgm:cxn modelId="{D90F4D69-45C7-422D-8005-D8915339E09C}" type="presParOf" srcId="{73034E8C-FE9B-42EB-85E1-C34EA37C70E0}" destId="{0766D1AD-65FE-4F19-B11D-4D33728A8E0C}" srcOrd="0" destOrd="0" presId="urn:microsoft.com/office/officeart/2009/3/layout/HorizontalOrganizationChart"/>
    <dgm:cxn modelId="{1E7DF284-5451-42C9-83EB-F7A55FD55728}" type="presParOf" srcId="{0766D1AD-65FE-4F19-B11D-4D33728A8E0C}" destId="{45A14A27-B4B1-4E0B-A8E8-914DBCD2B552}" srcOrd="0" destOrd="0" presId="urn:microsoft.com/office/officeart/2009/3/layout/HorizontalOrganizationChart"/>
    <dgm:cxn modelId="{D70601AD-86F3-4BDC-A6F1-6589E47AE2E5}" type="presParOf" srcId="{0766D1AD-65FE-4F19-B11D-4D33728A8E0C}" destId="{2825FC9B-AE24-48B1-A5D7-C23DD63C339B}" srcOrd="1" destOrd="0" presId="urn:microsoft.com/office/officeart/2009/3/layout/HorizontalOrganizationChart"/>
    <dgm:cxn modelId="{498DF624-E0A3-45CC-8AC2-9E9C3A3AC810}" type="presParOf" srcId="{73034E8C-FE9B-42EB-85E1-C34EA37C70E0}" destId="{4E5A20E5-71EB-46A0-B014-932A31BF0639}" srcOrd="1" destOrd="0" presId="urn:microsoft.com/office/officeart/2009/3/layout/HorizontalOrganizationChart"/>
    <dgm:cxn modelId="{F2A0C713-2D3F-4118-90E4-E53E8F1B2299}" type="presParOf" srcId="{4E5A20E5-71EB-46A0-B014-932A31BF0639}" destId="{F55A68EF-870C-4255-AC74-27705AAB56A8}" srcOrd="0" destOrd="0" presId="urn:microsoft.com/office/officeart/2009/3/layout/HorizontalOrganizationChart"/>
    <dgm:cxn modelId="{B967CA1E-2CD9-4D11-8D45-98DF859CE7B5}" type="presParOf" srcId="{4E5A20E5-71EB-46A0-B014-932A31BF0639}" destId="{D2AA4FC6-2BD5-4A71-B4CC-D397FE425810}" srcOrd="1" destOrd="0" presId="urn:microsoft.com/office/officeart/2009/3/layout/HorizontalOrganizationChart"/>
    <dgm:cxn modelId="{56344E4F-1811-44C0-A3D3-AFCCDB8F04AD}" type="presParOf" srcId="{D2AA4FC6-2BD5-4A71-B4CC-D397FE425810}" destId="{B603FF68-FDCF-4D05-9939-D63823326099}" srcOrd="0" destOrd="0" presId="urn:microsoft.com/office/officeart/2009/3/layout/HorizontalOrganizationChart"/>
    <dgm:cxn modelId="{23FC6760-EA0C-4E63-A0DF-9DE47D61DC47}" type="presParOf" srcId="{B603FF68-FDCF-4D05-9939-D63823326099}" destId="{9FAF2DB4-CBDB-4E00-BCF5-6341B8747E6A}" srcOrd="0" destOrd="0" presId="urn:microsoft.com/office/officeart/2009/3/layout/HorizontalOrganizationChart"/>
    <dgm:cxn modelId="{19A5F837-ECC8-40D7-8E48-AC8E073F0564}" type="presParOf" srcId="{B603FF68-FDCF-4D05-9939-D63823326099}" destId="{A8572EFA-91D9-4997-9120-0E2B4E85B9BC}" srcOrd="1" destOrd="0" presId="urn:microsoft.com/office/officeart/2009/3/layout/HorizontalOrganizationChart"/>
    <dgm:cxn modelId="{C9F5A27C-B26F-4AA3-9037-A31BF258DC7D}" type="presParOf" srcId="{D2AA4FC6-2BD5-4A71-B4CC-D397FE425810}" destId="{86F4C3F8-A894-44BC-85A5-F13895672F53}" srcOrd="1" destOrd="0" presId="urn:microsoft.com/office/officeart/2009/3/layout/HorizontalOrganizationChart"/>
    <dgm:cxn modelId="{B8D415BC-459D-48EE-8A5B-8F5B95032546}" type="presParOf" srcId="{D2AA4FC6-2BD5-4A71-B4CC-D397FE425810}" destId="{4E6CABA7-BB89-4504-84CC-9A9D5AA04C87}" srcOrd="2" destOrd="0" presId="urn:microsoft.com/office/officeart/2009/3/layout/HorizontalOrganizationChart"/>
    <dgm:cxn modelId="{4C3BAF40-062B-456C-B050-885904308CF8}" type="presParOf" srcId="{4E5A20E5-71EB-46A0-B014-932A31BF0639}" destId="{5E658D66-1C67-402D-B5E2-24647361F444}" srcOrd="2" destOrd="0" presId="urn:microsoft.com/office/officeart/2009/3/layout/HorizontalOrganizationChart"/>
    <dgm:cxn modelId="{74D18AA6-38D6-479F-BD8E-29E953AA0652}" type="presParOf" srcId="{4E5A20E5-71EB-46A0-B014-932A31BF0639}" destId="{26C781F0-1510-4773-AE8F-0DB04624F6A2}" srcOrd="3" destOrd="0" presId="urn:microsoft.com/office/officeart/2009/3/layout/HorizontalOrganizationChart"/>
    <dgm:cxn modelId="{6CF4ECBB-132C-4BC9-B7F0-726A26A10079}" type="presParOf" srcId="{26C781F0-1510-4773-AE8F-0DB04624F6A2}" destId="{C7E33CBD-633B-4BED-8CA4-7DD0A9FBCE19}" srcOrd="0" destOrd="0" presId="urn:microsoft.com/office/officeart/2009/3/layout/HorizontalOrganizationChart"/>
    <dgm:cxn modelId="{2DAD469F-41A3-4E66-89AE-A1B3D03EB275}" type="presParOf" srcId="{C7E33CBD-633B-4BED-8CA4-7DD0A9FBCE19}" destId="{C26FCFCB-7300-4BFC-8BAF-D279055C31FC}" srcOrd="0" destOrd="0" presId="urn:microsoft.com/office/officeart/2009/3/layout/HorizontalOrganizationChart"/>
    <dgm:cxn modelId="{E6D590CC-04F7-4E38-9980-A0B888D27F5F}" type="presParOf" srcId="{C7E33CBD-633B-4BED-8CA4-7DD0A9FBCE19}" destId="{973DCA70-604A-432E-9BB3-221D40856964}" srcOrd="1" destOrd="0" presId="urn:microsoft.com/office/officeart/2009/3/layout/HorizontalOrganizationChart"/>
    <dgm:cxn modelId="{F899484D-80D6-40E3-9648-14393A693DC1}" type="presParOf" srcId="{26C781F0-1510-4773-AE8F-0DB04624F6A2}" destId="{9A07212E-12D2-4A4C-A1FD-C43D8031BD5D}" srcOrd="1" destOrd="0" presId="urn:microsoft.com/office/officeart/2009/3/layout/HorizontalOrganizationChart"/>
    <dgm:cxn modelId="{C393E83A-0B18-4C57-82AF-3E3E59386AA3}" type="presParOf" srcId="{26C781F0-1510-4773-AE8F-0DB04624F6A2}" destId="{D2A5C6CF-12CE-4A93-A00B-862798A1B0A1}" srcOrd="2" destOrd="0" presId="urn:microsoft.com/office/officeart/2009/3/layout/HorizontalOrganizationChart"/>
    <dgm:cxn modelId="{DE347F75-86B9-43E6-A461-E4EEB99E2A35}" type="presParOf" srcId="{4E5A20E5-71EB-46A0-B014-932A31BF0639}" destId="{9116526A-2538-42CA-ABAF-71FDDC9D58AC}" srcOrd="4" destOrd="0" presId="urn:microsoft.com/office/officeart/2009/3/layout/HorizontalOrganizationChart"/>
    <dgm:cxn modelId="{92142B98-2F2E-4829-84BC-E53BA0337F8F}" type="presParOf" srcId="{4E5A20E5-71EB-46A0-B014-932A31BF0639}" destId="{15675629-A284-41AF-B23B-72BA9E69979D}" srcOrd="5" destOrd="0" presId="urn:microsoft.com/office/officeart/2009/3/layout/HorizontalOrganizationChart"/>
    <dgm:cxn modelId="{87ADD854-C71C-42B6-BDC0-51D860D42C77}" type="presParOf" srcId="{15675629-A284-41AF-B23B-72BA9E69979D}" destId="{4BE10F33-D332-4FA9-8A67-33E41540E255}" srcOrd="0" destOrd="0" presId="urn:microsoft.com/office/officeart/2009/3/layout/HorizontalOrganizationChart"/>
    <dgm:cxn modelId="{9BB27E71-2A17-4C9D-8AA3-310C1E513028}" type="presParOf" srcId="{4BE10F33-D332-4FA9-8A67-33E41540E255}" destId="{0084F48D-DF63-4EDD-87E4-3014DE2EE9B6}" srcOrd="0" destOrd="0" presId="urn:microsoft.com/office/officeart/2009/3/layout/HorizontalOrganizationChart"/>
    <dgm:cxn modelId="{CA52DC78-B301-4732-98D8-78CB6A672F41}" type="presParOf" srcId="{4BE10F33-D332-4FA9-8A67-33E41540E255}" destId="{6C9245DA-F78F-4C00-A8FD-388606CBA449}" srcOrd="1" destOrd="0" presId="urn:microsoft.com/office/officeart/2009/3/layout/HorizontalOrganizationChart"/>
    <dgm:cxn modelId="{7E05E18D-80F9-4CFD-AEB8-8861AE42E262}" type="presParOf" srcId="{15675629-A284-41AF-B23B-72BA9E69979D}" destId="{A2001ACA-BE82-46B6-B347-ACB89C14882A}" srcOrd="1" destOrd="0" presId="urn:microsoft.com/office/officeart/2009/3/layout/HorizontalOrganizationChart"/>
    <dgm:cxn modelId="{538CF96D-CE2E-4349-A46A-B11935A57AA5}" type="presParOf" srcId="{15675629-A284-41AF-B23B-72BA9E69979D}" destId="{7E2BF5DB-DA3A-4421-BD80-211779FB4538}" srcOrd="2" destOrd="0" presId="urn:microsoft.com/office/officeart/2009/3/layout/HorizontalOrganizationChart"/>
    <dgm:cxn modelId="{33833993-2F8E-4B0B-910C-00CB783A2F96}" type="presParOf" srcId="{4E5A20E5-71EB-46A0-B014-932A31BF0639}" destId="{426EBADB-92B5-45B6-80C9-F9302BB293AE}" srcOrd="6" destOrd="0" presId="urn:microsoft.com/office/officeart/2009/3/layout/HorizontalOrganizationChart"/>
    <dgm:cxn modelId="{079E7883-1C66-456B-9081-BA6DC36FA64B}" type="presParOf" srcId="{4E5A20E5-71EB-46A0-B014-932A31BF0639}" destId="{6BD65F92-A234-4D99-8C98-6D9C6E3CDB3B}" srcOrd="7" destOrd="0" presId="urn:microsoft.com/office/officeart/2009/3/layout/HorizontalOrganizationChart"/>
    <dgm:cxn modelId="{9BA00883-F3F6-443E-9897-39CAC1C60725}" type="presParOf" srcId="{6BD65F92-A234-4D99-8C98-6D9C6E3CDB3B}" destId="{C2AFDF23-58B9-44F1-AD49-7B5CB8B4357F}" srcOrd="0" destOrd="0" presId="urn:microsoft.com/office/officeart/2009/3/layout/HorizontalOrganizationChart"/>
    <dgm:cxn modelId="{C4FAC5B7-5859-4F66-9684-10D19C874A29}" type="presParOf" srcId="{C2AFDF23-58B9-44F1-AD49-7B5CB8B4357F}" destId="{4263CDBB-2719-443B-80A9-99169FF7DA3B}" srcOrd="0" destOrd="0" presId="urn:microsoft.com/office/officeart/2009/3/layout/HorizontalOrganizationChart"/>
    <dgm:cxn modelId="{955F37D7-48F1-40D0-BBEA-644026B83E08}" type="presParOf" srcId="{C2AFDF23-58B9-44F1-AD49-7B5CB8B4357F}" destId="{7596226C-5475-465E-9355-DAA70102D35A}" srcOrd="1" destOrd="0" presId="urn:microsoft.com/office/officeart/2009/3/layout/HorizontalOrganizationChart"/>
    <dgm:cxn modelId="{0261EB96-23FA-43DD-83A9-2FCAADE24878}" type="presParOf" srcId="{6BD65F92-A234-4D99-8C98-6D9C6E3CDB3B}" destId="{05F5838B-4298-4109-A977-CE42FFF48247}" srcOrd="1" destOrd="0" presId="urn:microsoft.com/office/officeart/2009/3/layout/HorizontalOrganizationChart"/>
    <dgm:cxn modelId="{656E7419-55CC-4615-AF78-30D88B99C750}" type="presParOf" srcId="{6BD65F92-A234-4D99-8C98-6D9C6E3CDB3B}" destId="{C2194AEC-213E-494D-82E8-2BF1F9CFF004}" srcOrd="2" destOrd="0" presId="urn:microsoft.com/office/officeart/2009/3/layout/HorizontalOrganizationChart"/>
    <dgm:cxn modelId="{63819B32-6D1F-4CB0-B6AB-9FA7C049298B}" type="presParOf" srcId="{4E5A20E5-71EB-46A0-B014-932A31BF0639}" destId="{3B10D897-A95F-4F4E-851C-8574DE06BF19}" srcOrd="8" destOrd="0" presId="urn:microsoft.com/office/officeart/2009/3/layout/HorizontalOrganizationChart"/>
    <dgm:cxn modelId="{682F17B0-0615-41B2-80C3-E8B18A46ABB9}" type="presParOf" srcId="{4E5A20E5-71EB-46A0-B014-932A31BF0639}" destId="{AE89CDED-46B5-4C3E-BEE6-FF6B5B4D1D8C}" srcOrd="9" destOrd="0" presId="urn:microsoft.com/office/officeart/2009/3/layout/HorizontalOrganizationChart"/>
    <dgm:cxn modelId="{AD766334-2F22-4957-940D-2BCD06F418DC}" type="presParOf" srcId="{AE89CDED-46B5-4C3E-BEE6-FF6B5B4D1D8C}" destId="{1176BE2F-434A-4D7D-B867-8A02178EF742}" srcOrd="0" destOrd="0" presId="urn:microsoft.com/office/officeart/2009/3/layout/HorizontalOrganizationChart"/>
    <dgm:cxn modelId="{F7ECEF17-C9B6-4408-8043-C962A4186020}" type="presParOf" srcId="{1176BE2F-434A-4D7D-B867-8A02178EF742}" destId="{6F028910-E28F-4A88-810F-766481B2D9CA}" srcOrd="0" destOrd="0" presId="urn:microsoft.com/office/officeart/2009/3/layout/HorizontalOrganizationChart"/>
    <dgm:cxn modelId="{A12A9D40-093A-453E-AFC7-CB09C9DEA0A4}" type="presParOf" srcId="{1176BE2F-434A-4D7D-B867-8A02178EF742}" destId="{E463E702-B014-4BD6-93B9-D322DC4A5B88}" srcOrd="1" destOrd="0" presId="urn:microsoft.com/office/officeart/2009/3/layout/HorizontalOrganizationChart"/>
    <dgm:cxn modelId="{1B1C5C0C-1B01-40B4-B3AE-8EDA8FD04D82}" type="presParOf" srcId="{AE89CDED-46B5-4C3E-BEE6-FF6B5B4D1D8C}" destId="{B1D55EC7-DA77-4D21-AAC4-573399BB7F14}" srcOrd="1" destOrd="0" presId="urn:microsoft.com/office/officeart/2009/3/layout/HorizontalOrganizationChart"/>
    <dgm:cxn modelId="{1491B248-B707-4D5A-A604-40D7C9736789}" type="presParOf" srcId="{AE89CDED-46B5-4C3E-BEE6-FF6B5B4D1D8C}" destId="{941DCA13-4D8E-4D8A-BE36-B2E54A0312F3}" srcOrd="2" destOrd="0" presId="urn:microsoft.com/office/officeart/2009/3/layout/HorizontalOrganizationChart"/>
    <dgm:cxn modelId="{B7B99D65-D34C-47A8-84D5-9114192B6EFA}" type="presParOf" srcId="{73034E8C-FE9B-42EB-85E1-C34EA37C70E0}" destId="{6D624FEC-D787-4BF2-92F0-FE88DD84B75B}" srcOrd="2" destOrd="0" presId="urn:microsoft.com/office/officeart/2009/3/layout/HorizontalOrganizationChart"/>
    <dgm:cxn modelId="{72259EA8-8DFE-4898-A6D0-1FC497662DD8}" type="presParOf" srcId="{6D624FEC-D787-4BF2-92F0-FE88DD84B75B}" destId="{0A821A19-29FD-44B2-B4D5-A6EF324C29C8}" srcOrd="0" destOrd="0" presId="urn:microsoft.com/office/officeart/2009/3/layout/HorizontalOrganizationChart"/>
    <dgm:cxn modelId="{5FD4AD13-5B8D-45DD-95E3-30D35A7745DD}" type="presParOf" srcId="{6D624FEC-D787-4BF2-92F0-FE88DD84B75B}" destId="{98DA096E-B674-447F-8992-C416BCDB34FD}" srcOrd="1" destOrd="0" presId="urn:microsoft.com/office/officeart/2009/3/layout/HorizontalOrganizationChart"/>
    <dgm:cxn modelId="{B0EFD94B-0D55-433E-8761-DDB6F19338D1}" type="presParOf" srcId="{98DA096E-B674-447F-8992-C416BCDB34FD}" destId="{A7ADE0E2-41F0-4A31-BCE4-3E8C40276815}" srcOrd="0" destOrd="0" presId="urn:microsoft.com/office/officeart/2009/3/layout/HorizontalOrganizationChart"/>
    <dgm:cxn modelId="{C252B0BA-9F73-4F84-9190-6EF821B1EE60}" type="presParOf" srcId="{A7ADE0E2-41F0-4A31-BCE4-3E8C40276815}" destId="{8D53AFAA-73F1-4D92-A16E-2E99C07A9810}" srcOrd="0" destOrd="0" presId="urn:microsoft.com/office/officeart/2009/3/layout/HorizontalOrganizationChart"/>
    <dgm:cxn modelId="{BDCB7CD8-FFAC-44C1-BBA3-6E7BE5918B08}" type="presParOf" srcId="{A7ADE0E2-41F0-4A31-BCE4-3E8C40276815}" destId="{E6282A57-E1F1-44BD-835D-713D26BB33D9}" srcOrd="1" destOrd="0" presId="urn:microsoft.com/office/officeart/2009/3/layout/HorizontalOrganizationChart"/>
    <dgm:cxn modelId="{A881C891-F5B0-4870-9A52-983901C6776A}" type="presParOf" srcId="{98DA096E-B674-447F-8992-C416BCDB34FD}" destId="{5FDB4E7F-60A4-4753-B5B7-30224A9D636A}" srcOrd="1" destOrd="0" presId="urn:microsoft.com/office/officeart/2009/3/layout/HorizontalOrganizationChart"/>
    <dgm:cxn modelId="{59845ED7-0E37-419E-9E7E-B525D4968057}" type="presParOf" srcId="{98DA096E-B674-447F-8992-C416BCDB34FD}" destId="{9C7F9F13-4C22-4A72-8564-4D4F77CC3273}" srcOrd="2" destOrd="0" presId="urn:microsoft.com/office/officeart/2009/3/layout/HorizontalOrganizationChart"/>
    <dgm:cxn modelId="{435C21FE-E54E-4D67-90CB-AAA7A9AEB30E}" type="presParOf" srcId="{9C7F9F13-4C22-4A72-8564-4D4F77CC3273}" destId="{E2AFC1FF-F944-428F-9443-D5E5DD9D7E29}" srcOrd="0" destOrd="0" presId="urn:microsoft.com/office/officeart/2009/3/layout/HorizontalOrganizationChart"/>
    <dgm:cxn modelId="{4ED09519-CAFE-495A-9D67-B09EE35A11F3}" type="presParOf" srcId="{9C7F9F13-4C22-4A72-8564-4D4F77CC3273}" destId="{4CA99A28-3590-4BAF-B6D1-665A062BEBCD}" srcOrd="1" destOrd="0" presId="urn:microsoft.com/office/officeart/2009/3/layout/HorizontalOrganizationChart"/>
    <dgm:cxn modelId="{B5D87CDC-FEE0-4E1C-AE8E-6FC7E6EBD7E9}" type="presParOf" srcId="{4CA99A28-3590-4BAF-B6D1-665A062BEBCD}" destId="{D5D5AC9F-C192-4287-8470-04EA018680C4}" srcOrd="0" destOrd="0" presId="urn:microsoft.com/office/officeart/2009/3/layout/HorizontalOrganizationChart"/>
    <dgm:cxn modelId="{AC8F3C28-05A0-4FD8-BF6C-4C2A0D5F22CF}" type="presParOf" srcId="{D5D5AC9F-C192-4287-8470-04EA018680C4}" destId="{1B1F0402-B018-4F1F-BF34-3BE11178E20F}" srcOrd="0" destOrd="0" presId="urn:microsoft.com/office/officeart/2009/3/layout/HorizontalOrganizationChart"/>
    <dgm:cxn modelId="{F7933586-F53A-4AEF-BA21-83CB493EB6FE}" type="presParOf" srcId="{D5D5AC9F-C192-4287-8470-04EA018680C4}" destId="{BF6011B5-217E-450F-9CDB-683D013AE42A}" srcOrd="1" destOrd="0" presId="urn:microsoft.com/office/officeart/2009/3/layout/HorizontalOrganizationChart"/>
    <dgm:cxn modelId="{CAF6A29D-C6ED-43EB-A767-AFBB180C5329}" type="presParOf" srcId="{4CA99A28-3590-4BAF-B6D1-665A062BEBCD}" destId="{AC2B8B16-CA7E-4B5E-85BB-09289E37B02B}" srcOrd="1" destOrd="0" presId="urn:microsoft.com/office/officeart/2009/3/layout/HorizontalOrganizationChart"/>
    <dgm:cxn modelId="{46DF477F-8F8D-45A3-87EE-3B7E4AD09F0B}" type="presParOf" srcId="{4CA99A28-3590-4BAF-B6D1-665A062BEBCD}" destId="{62A06DAB-0945-49D7-BD32-E2A02D42DC32}" srcOrd="2" destOrd="0" presId="urn:microsoft.com/office/officeart/2009/3/layout/HorizontalOrganizationChart"/>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FC1FF-F944-428F-9443-D5E5DD9D7E29}">
      <dsp:nvSpPr>
        <dsp:cNvPr id="0" name=""/>
        <dsp:cNvSpPr/>
      </dsp:nvSpPr>
      <dsp:spPr>
        <a:xfrm>
          <a:off x="4161618" y="1902821"/>
          <a:ext cx="1323475" cy="118167"/>
        </a:xfrm>
        <a:custGeom>
          <a:avLst/>
          <a:gdLst/>
          <a:ahLst/>
          <a:cxnLst/>
          <a:rect l="0" t="0" r="0" b="0"/>
          <a:pathLst>
            <a:path>
              <a:moveTo>
                <a:pt x="0" y="118167"/>
              </a:moveTo>
              <a:lnTo>
                <a:pt x="1323475" y="118167"/>
              </a:lnTo>
              <a:lnTo>
                <a:pt x="1323475" y="0"/>
              </a:lnTo>
            </a:path>
          </a:pathLst>
        </a:custGeom>
        <a:noFill/>
        <a:ln w="285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821A19-29FD-44B2-B4D5-A6EF324C29C8}">
      <dsp:nvSpPr>
        <dsp:cNvPr id="0" name=""/>
        <dsp:cNvSpPr/>
      </dsp:nvSpPr>
      <dsp:spPr>
        <a:xfrm>
          <a:off x="1892803" y="2309317"/>
          <a:ext cx="1323475" cy="118167"/>
        </a:xfrm>
        <a:custGeom>
          <a:avLst/>
          <a:gdLst/>
          <a:ahLst/>
          <a:cxnLst/>
          <a:rect l="0" t="0" r="0" b="0"/>
          <a:pathLst>
            <a:path>
              <a:moveTo>
                <a:pt x="0" y="118167"/>
              </a:moveTo>
              <a:lnTo>
                <a:pt x="1323475" y="118167"/>
              </a:lnTo>
              <a:lnTo>
                <a:pt x="1323475"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0D897-A95F-4F4E-851C-8574DE06BF19}">
      <dsp:nvSpPr>
        <dsp:cNvPr id="0" name=""/>
        <dsp:cNvSpPr/>
      </dsp:nvSpPr>
      <dsp:spPr>
        <a:xfrm>
          <a:off x="1892803" y="2427485"/>
          <a:ext cx="4915765" cy="1625983"/>
        </a:xfrm>
        <a:custGeom>
          <a:avLst/>
          <a:gdLst/>
          <a:ahLst/>
          <a:cxnLst/>
          <a:rect l="0" t="0" r="0" b="0"/>
          <a:pathLst>
            <a:path>
              <a:moveTo>
                <a:pt x="0" y="0"/>
              </a:moveTo>
              <a:lnTo>
                <a:pt x="4726697" y="0"/>
              </a:lnTo>
              <a:lnTo>
                <a:pt x="4726697" y="1625983"/>
              </a:lnTo>
              <a:lnTo>
                <a:pt x="4915765" y="1625983"/>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6EBADB-92B5-45B6-80C9-F9302BB293AE}">
      <dsp:nvSpPr>
        <dsp:cNvPr id="0" name=""/>
        <dsp:cNvSpPr/>
      </dsp:nvSpPr>
      <dsp:spPr>
        <a:xfrm>
          <a:off x="1892803" y="2427485"/>
          <a:ext cx="4915765" cy="812991"/>
        </a:xfrm>
        <a:custGeom>
          <a:avLst/>
          <a:gdLst/>
          <a:ahLst/>
          <a:cxnLst/>
          <a:rect l="0" t="0" r="0" b="0"/>
          <a:pathLst>
            <a:path>
              <a:moveTo>
                <a:pt x="0" y="0"/>
              </a:moveTo>
              <a:lnTo>
                <a:pt x="4726697" y="0"/>
              </a:lnTo>
              <a:lnTo>
                <a:pt x="4726697" y="812991"/>
              </a:lnTo>
              <a:lnTo>
                <a:pt x="4915765" y="812991"/>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16526A-2538-42CA-ABAF-71FDDC9D58AC}">
      <dsp:nvSpPr>
        <dsp:cNvPr id="0" name=""/>
        <dsp:cNvSpPr/>
      </dsp:nvSpPr>
      <dsp:spPr>
        <a:xfrm>
          <a:off x="1892803" y="2381765"/>
          <a:ext cx="4915765" cy="91440"/>
        </a:xfrm>
        <a:custGeom>
          <a:avLst/>
          <a:gdLst/>
          <a:ahLst/>
          <a:cxnLst/>
          <a:rect l="0" t="0" r="0" b="0"/>
          <a:pathLst>
            <a:path>
              <a:moveTo>
                <a:pt x="0" y="45720"/>
              </a:moveTo>
              <a:lnTo>
                <a:pt x="4915765" y="4572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658D66-1C67-402D-B5E2-24647361F444}">
      <dsp:nvSpPr>
        <dsp:cNvPr id="0" name=""/>
        <dsp:cNvSpPr/>
      </dsp:nvSpPr>
      <dsp:spPr>
        <a:xfrm>
          <a:off x="1892803" y="1614493"/>
          <a:ext cx="4915765" cy="812991"/>
        </a:xfrm>
        <a:custGeom>
          <a:avLst/>
          <a:gdLst/>
          <a:ahLst/>
          <a:cxnLst/>
          <a:rect l="0" t="0" r="0" b="0"/>
          <a:pathLst>
            <a:path>
              <a:moveTo>
                <a:pt x="0" y="812991"/>
              </a:moveTo>
              <a:lnTo>
                <a:pt x="4726697" y="812991"/>
              </a:lnTo>
              <a:lnTo>
                <a:pt x="4726697" y="0"/>
              </a:lnTo>
              <a:lnTo>
                <a:pt x="4915765"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5A68EF-870C-4255-AC74-27705AAB56A8}">
      <dsp:nvSpPr>
        <dsp:cNvPr id="0" name=""/>
        <dsp:cNvSpPr/>
      </dsp:nvSpPr>
      <dsp:spPr>
        <a:xfrm>
          <a:off x="1892803" y="801501"/>
          <a:ext cx="4915765" cy="1625983"/>
        </a:xfrm>
        <a:custGeom>
          <a:avLst/>
          <a:gdLst/>
          <a:ahLst/>
          <a:cxnLst/>
          <a:rect l="0" t="0" r="0" b="0"/>
          <a:pathLst>
            <a:path>
              <a:moveTo>
                <a:pt x="0" y="1625983"/>
              </a:moveTo>
              <a:lnTo>
                <a:pt x="4726697" y="1625983"/>
              </a:lnTo>
              <a:lnTo>
                <a:pt x="4726697" y="0"/>
              </a:lnTo>
              <a:lnTo>
                <a:pt x="4915765" y="0"/>
              </a:lnTo>
            </a:path>
          </a:pathLst>
        </a:cu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A14A27-B4B1-4E0B-A8E8-914DBCD2B552}">
      <dsp:nvSpPr>
        <dsp:cNvPr id="0" name=""/>
        <dsp:cNvSpPr/>
      </dsp:nvSpPr>
      <dsp:spPr>
        <a:xfrm>
          <a:off x="2124" y="2139156"/>
          <a:ext cx="1890678" cy="576657"/>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VALE Executive</a:t>
          </a:r>
          <a:endParaRPr lang="en-US" sz="1400" kern="1200" dirty="0"/>
        </a:p>
      </dsp:txBody>
      <dsp:txXfrm>
        <a:off x="2124" y="2139156"/>
        <a:ext cx="1890678" cy="576657"/>
      </dsp:txXfrm>
    </dsp:sp>
    <dsp:sp modelId="{9FAF2DB4-CBDB-4E00-BCF5-6341B8747E6A}">
      <dsp:nvSpPr>
        <dsp:cNvPr id="0" name=""/>
        <dsp:cNvSpPr/>
      </dsp:nvSpPr>
      <dsp:spPr>
        <a:xfrm>
          <a:off x="6808568" y="513172"/>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Bibliographic Control &amp; Metadata</a:t>
          </a:r>
          <a:endParaRPr lang="en-US" sz="1400" kern="1200" dirty="0"/>
        </a:p>
      </dsp:txBody>
      <dsp:txXfrm>
        <a:off x="6808568" y="513172"/>
        <a:ext cx="1890678" cy="576657"/>
      </dsp:txXfrm>
    </dsp:sp>
    <dsp:sp modelId="{C26FCFCB-7300-4BFC-8BAF-D279055C31FC}">
      <dsp:nvSpPr>
        <dsp:cNvPr id="0" name=""/>
        <dsp:cNvSpPr/>
      </dsp:nvSpPr>
      <dsp:spPr>
        <a:xfrm>
          <a:off x="6808568" y="1326164"/>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Cooperative Collection Management</a:t>
          </a:r>
          <a:endParaRPr lang="en-US" sz="1400" kern="1200" dirty="0"/>
        </a:p>
      </dsp:txBody>
      <dsp:txXfrm>
        <a:off x="6808568" y="1326164"/>
        <a:ext cx="1890678" cy="576657"/>
      </dsp:txXfrm>
    </dsp:sp>
    <dsp:sp modelId="{0084F48D-DF63-4EDD-87E4-3014DE2EE9B6}">
      <dsp:nvSpPr>
        <dsp:cNvPr id="0" name=""/>
        <dsp:cNvSpPr/>
      </dsp:nvSpPr>
      <dsp:spPr>
        <a:xfrm>
          <a:off x="6808568" y="2139156"/>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Reference Services</a:t>
          </a:r>
          <a:endParaRPr lang="en-US" sz="1400" kern="1200" dirty="0"/>
        </a:p>
      </dsp:txBody>
      <dsp:txXfrm>
        <a:off x="6808568" y="2139156"/>
        <a:ext cx="1890678" cy="576657"/>
      </dsp:txXfrm>
    </dsp:sp>
    <dsp:sp modelId="{4263CDBB-2719-443B-80A9-99169FF7DA3B}">
      <dsp:nvSpPr>
        <dsp:cNvPr id="0" name=""/>
        <dsp:cNvSpPr/>
      </dsp:nvSpPr>
      <dsp:spPr>
        <a:xfrm>
          <a:off x="6808568" y="2952148"/>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Resource Sharing</a:t>
          </a:r>
          <a:endParaRPr lang="en-US" sz="1400" kern="1200" dirty="0"/>
        </a:p>
      </dsp:txBody>
      <dsp:txXfrm>
        <a:off x="6808568" y="2952148"/>
        <a:ext cx="1890678" cy="576657"/>
      </dsp:txXfrm>
    </dsp:sp>
    <dsp:sp modelId="{6F028910-E28F-4A88-810F-766481B2D9CA}">
      <dsp:nvSpPr>
        <dsp:cNvPr id="0" name=""/>
        <dsp:cNvSpPr/>
      </dsp:nvSpPr>
      <dsp:spPr>
        <a:xfrm>
          <a:off x="6808568" y="3765140"/>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Serials Taskforce</a:t>
          </a:r>
          <a:endParaRPr lang="en-US" sz="1400" kern="1200" dirty="0"/>
        </a:p>
      </dsp:txBody>
      <dsp:txXfrm>
        <a:off x="6808568" y="3765140"/>
        <a:ext cx="1890678" cy="576657"/>
      </dsp:txXfrm>
    </dsp:sp>
    <dsp:sp modelId="{8D53AFAA-73F1-4D92-A16E-2E99C07A9810}">
      <dsp:nvSpPr>
        <dsp:cNvPr id="0" name=""/>
        <dsp:cNvSpPr/>
      </dsp:nvSpPr>
      <dsp:spPr>
        <a:xfrm>
          <a:off x="2270939" y="1732660"/>
          <a:ext cx="1890678" cy="576657"/>
        </a:xfrm>
        <a:prstGeom prst="rect">
          <a:avLst/>
        </a:prstGeom>
        <a:solidFill>
          <a:srgbClr val="00297A"/>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VALID Steering</a:t>
          </a:r>
          <a:endParaRPr lang="en-US" sz="1400" kern="1200" dirty="0"/>
        </a:p>
      </dsp:txBody>
      <dsp:txXfrm>
        <a:off x="2270939" y="1732660"/>
        <a:ext cx="1890678" cy="576657"/>
      </dsp:txXfrm>
    </dsp:sp>
    <dsp:sp modelId="{1B1F0402-B018-4F1F-BF34-3BE11178E20F}">
      <dsp:nvSpPr>
        <dsp:cNvPr id="0" name=""/>
        <dsp:cNvSpPr/>
      </dsp:nvSpPr>
      <dsp:spPr>
        <a:xfrm>
          <a:off x="4539753" y="1326164"/>
          <a:ext cx="1890678" cy="576657"/>
        </a:xfrm>
        <a:prstGeom prst="rect">
          <a:avLst/>
        </a:prstGeom>
        <a:solidFill>
          <a:srgbClr val="477345"/>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VALID Implementation (VOIT)</a:t>
          </a:r>
          <a:endParaRPr lang="en-US" sz="1400" kern="1200" dirty="0"/>
        </a:p>
      </dsp:txBody>
      <dsp:txXfrm>
        <a:off x="4539753" y="1326164"/>
        <a:ext cx="1890678" cy="576657"/>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4185"/>
          </a:xfrm>
          <a:prstGeom prst="rect">
            <a:avLst/>
          </a:prstGeom>
        </p:spPr>
        <p:txBody>
          <a:bodyPr vert="horz" lIns="92446" tIns="46223" rIns="92446" bIns="46223" rtlCol="0"/>
          <a:lstStyle>
            <a:lvl1pPr algn="r">
              <a:defRPr sz="1200"/>
            </a:lvl1pPr>
          </a:lstStyle>
          <a:p>
            <a:fld id="{50DEE162-BDB7-4BEA-BCB6-BB629604DF77}" type="datetimeFigureOut">
              <a:rPr lang="en-US" smtClean="0"/>
              <a:pPr/>
              <a:t>5/23/2013</a:t>
            </a:fld>
            <a:endParaRPr lang="en-US"/>
          </a:p>
        </p:txBody>
      </p:sp>
      <p:sp>
        <p:nvSpPr>
          <p:cNvPr id="4" name="Footer Placeholder 3"/>
          <p:cNvSpPr>
            <a:spLocks noGrp="1"/>
          </p:cNvSpPr>
          <p:nvPr>
            <p:ph type="ftr" sz="quarter" idx="2"/>
          </p:nvPr>
        </p:nvSpPr>
        <p:spPr>
          <a:xfrm>
            <a:off x="1" y="8817904"/>
            <a:ext cx="3026833" cy="464185"/>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4185"/>
          </a:xfrm>
          <a:prstGeom prst="rect">
            <a:avLst/>
          </a:prstGeom>
        </p:spPr>
        <p:txBody>
          <a:bodyPr vert="horz" lIns="92446" tIns="46223" rIns="92446" bIns="46223" rtlCol="0" anchor="b"/>
          <a:lstStyle>
            <a:lvl1pPr algn="r">
              <a:defRPr sz="1200"/>
            </a:lvl1pPr>
          </a:lstStyle>
          <a:p>
            <a:fld id="{CA0B7AAA-76E3-4DCF-98CA-1AAC638777FC}" type="slidenum">
              <a:rPr lang="en-US" smtClean="0"/>
              <a:pPr/>
              <a:t>‹#›</a:t>
            </a:fld>
            <a:endParaRPr lang="en-US"/>
          </a:p>
        </p:txBody>
      </p:sp>
    </p:spTree>
    <p:extLst>
      <p:ext uri="{BB962C8B-B14F-4D97-AF65-F5344CB8AC3E}">
        <p14:creationId xmlns:p14="http://schemas.microsoft.com/office/powerpoint/2010/main" val="3220552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4185"/>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446" tIns="46223" rIns="92446" bIns="46223" rtlCol="0"/>
          <a:lstStyle>
            <a:lvl1pPr algn="r">
              <a:defRPr sz="1200"/>
            </a:lvl1pPr>
          </a:lstStyle>
          <a:p>
            <a:fld id="{D5FA80DD-6007-45BA-B1FE-267DCF2825A0}" type="datetimeFigureOut">
              <a:rPr lang="en-US" smtClean="0"/>
              <a:pPr/>
              <a:t>5/23/2013</a:t>
            </a:fld>
            <a:endParaRPr lang="en-US"/>
          </a:p>
        </p:txBody>
      </p:sp>
      <p:sp>
        <p:nvSpPr>
          <p:cNvPr id="4" name="Slide Image Placeholder 3"/>
          <p:cNvSpPr>
            <a:spLocks noGrp="1" noRot="1" noChangeAspect="1"/>
          </p:cNvSpPr>
          <p:nvPr>
            <p:ph type="sldImg" idx="2"/>
          </p:nvPr>
        </p:nvSpPr>
        <p:spPr>
          <a:xfrm>
            <a:off x="1171575" y="695325"/>
            <a:ext cx="4643438" cy="3481388"/>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98501" y="4409758"/>
            <a:ext cx="5588000" cy="4177665"/>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17904"/>
            <a:ext cx="3026833" cy="464185"/>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446" tIns="46223" rIns="92446" bIns="46223" rtlCol="0" anchor="b"/>
          <a:lstStyle>
            <a:lvl1pPr algn="r">
              <a:defRPr sz="1200"/>
            </a:lvl1pPr>
          </a:lstStyle>
          <a:p>
            <a:fld id="{667D4101-DBAD-4C6C-BD89-5ADD41529D68}" type="slidenum">
              <a:rPr lang="en-US" smtClean="0"/>
              <a:pPr/>
              <a:t>‹#›</a:t>
            </a:fld>
            <a:endParaRPr lang="en-US"/>
          </a:p>
        </p:txBody>
      </p:sp>
    </p:spTree>
    <p:extLst>
      <p:ext uri="{BB962C8B-B14F-4D97-AF65-F5344CB8AC3E}">
        <p14:creationId xmlns:p14="http://schemas.microsoft.com/office/powerpoint/2010/main" val="1896594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a:t>
            </a:fld>
            <a:endParaRPr lang="en-US"/>
          </a:p>
        </p:txBody>
      </p:sp>
    </p:spTree>
    <p:extLst>
      <p:ext uri="{BB962C8B-B14F-4D97-AF65-F5344CB8AC3E}">
        <p14:creationId xmlns:p14="http://schemas.microsoft.com/office/powerpoint/2010/main" val="298916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10</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It is important to understand that the data that </a:t>
            </a:r>
            <a:r>
              <a:rPr lang="en-US" sz="1200" kern="1200" dirty="0" err="1" smtClean="0">
                <a:solidFill>
                  <a:schemeClr val="tx1"/>
                </a:solidFill>
                <a:latin typeface="+mn-lt"/>
                <a:ea typeface="+mn-ea"/>
                <a:cs typeface="+mn-cs"/>
              </a:rPr>
              <a:t>VuFind</a:t>
            </a:r>
            <a:r>
              <a:rPr lang="en-US" sz="1200" kern="1200" dirty="0" smtClean="0">
                <a:solidFill>
                  <a:schemeClr val="tx1"/>
                </a:solidFill>
                <a:latin typeface="+mn-lt"/>
                <a:ea typeface="+mn-ea"/>
                <a:cs typeface="+mn-cs"/>
              </a:rPr>
              <a:t> is searching and displaying is a copy of the bibliographic data from the Alpha libraries' Voyager and Symphony systems. </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VuFind</a:t>
            </a:r>
            <a:r>
              <a:rPr lang="en-US" sz="1200" kern="1200" dirty="0" smtClean="0">
                <a:solidFill>
                  <a:schemeClr val="tx1"/>
                </a:solidFill>
                <a:latin typeface="+mn-lt"/>
                <a:ea typeface="+mn-ea"/>
                <a:cs typeface="+mn-cs"/>
              </a:rPr>
              <a:t> is not a bibliographic database - it is a search engine that uses a </a:t>
            </a:r>
            <a:r>
              <a:rPr lang="en-US" sz="1200" kern="1200" dirty="0" err="1" smtClean="0">
                <a:solidFill>
                  <a:schemeClr val="tx1"/>
                </a:solidFill>
                <a:latin typeface="+mn-lt"/>
                <a:ea typeface="+mn-ea"/>
                <a:cs typeface="+mn-cs"/>
              </a:rPr>
              <a:t>Solr</a:t>
            </a:r>
            <a:r>
              <a:rPr lang="en-US" sz="1200" kern="1200" dirty="0" smtClean="0">
                <a:solidFill>
                  <a:schemeClr val="tx1"/>
                </a:solidFill>
                <a:latin typeface="+mn-lt"/>
                <a:ea typeface="+mn-ea"/>
                <a:cs typeface="+mn-cs"/>
              </a:rPr>
              <a:t> index.</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After the MARC records are extracted from each of the bibliographic databases Perl de-dupes them and creates a single </a:t>
            </a:r>
            <a:r>
              <a:rPr lang="en-US" sz="1200" kern="1200" dirty="0" err="1" smtClean="0">
                <a:solidFill>
                  <a:schemeClr val="tx1"/>
                </a:solidFill>
                <a:latin typeface="+mn-lt"/>
                <a:ea typeface="+mn-ea"/>
                <a:cs typeface="+mn-cs"/>
              </a:rPr>
              <a:t>mrc</a:t>
            </a:r>
            <a:r>
              <a:rPr lang="en-US" sz="1200" kern="1200" dirty="0" smtClean="0">
                <a:solidFill>
                  <a:schemeClr val="tx1"/>
                </a:solidFill>
                <a:latin typeface="+mn-lt"/>
                <a:ea typeface="+mn-ea"/>
                <a:cs typeface="+mn-cs"/>
              </a:rPr>
              <a:t> file that can be imported into </a:t>
            </a:r>
            <a:r>
              <a:rPr lang="en-US" sz="1200" kern="1200" dirty="0" err="1" smtClean="0">
                <a:solidFill>
                  <a:schemeClr val="tx1"/>
                </a:solidFill>
                <a:latin typeface="+mn-lt"/>
                <a:ea typeface="+mn-ea"/>
                <a:cs typeface="+mn-cs"/>
              </a:rPr>
              <a:t>VuFind's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Solr</a:t>
            </a:r>
            <a:r>
              <a:rPr lang="en-US" sz="1200" kern="1200" dirty="0" smtClean="0">
                <a:solidFill>
                  <a:schemeClr val="tx1"/>
                </a:solidFill>
                <a:latin typeface="+mn-lt"/>
                <a:ea typeface="+mn-ea"/>
                <a:cs typeface="+mn-cs"/>
              </a:rPr>
              <a:t> index.</a:t>
            </a:r>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11</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Perl de-dupes the MARC records by building a </a:t>
            </a:r>
            <a:r>
              <a:rPr lang="en-US" sz="1200" kern="1200" dirty="0" err="1" smtClean="0">
                <a:solidFill>
                  <a:schemeClr val="tx1"/>
                </a:solidFill>
                <a:latin typeface="+mn-lt"/>
                <a:ea typeface="+mn-ea"/>
                <a:cs typeface="+mn-cs"/>
              </a:rPr>
              <a:t>MySQL</a:t>
            </a:r>
            <a:r>
              <a:rPr lang="en-US" sz="1200" kern="1200" dirty="0" smtClean="0">
                <a:solidFill>
                  <a:schemeClr val="tx1"/>
                </a:solidFill>
                <a:latin typeface="+mn-lt"/>
                <a:ea typeface="+mn-ea"/>
                <a:cs typeface="+mn-cs"/>
              </a:rPr>
              <a:t> database named </a:t>
            </a:r>
            <a:r>
              <a:rPr lang="en-US" sz="1200" kern="1200" dirty="0" err="1" smtClean="0">
                <a:solidFill>
                  <a:schemeClr val="tx1"/>
                </a:solidFill>
                <a:latin typeface="+mn-lt"/>
                <a:ea typeface="+mn-ea"/>
                <a:cs typeface="+mn-cs"/>
              </a:rPr>
              <a:t>KnowledgeBase</a:t>
            </a:r>
            <a:r>
              <a:rPr lang="en-US" sz="1200" kern="1200" dirty="0" smtClean="0">
                <a:solidFill>
                  <a:schemeClr val="tx1"/>
                </a:solidFill>
                <a:latin typeface="+mn-lt"/>
                <a:ea typeface="+mn-ea"/>
                <a:cs typeface="+mn-cs"/>
              </a:rPr>
              <a:t> that includes a VALID number, the library system's control number, </a:t>
            </a:r>
          </a:p>
          <a:p>
            <a:r>
              <a:rPr lang="en-US" sz="1200" kern="1200" dirty="0" smtClean="0">
                <a:solidFill>
                  <a:schemeClr val="tx1"/>
                </a:solidFill>
                <a:latin typeface="+mn-lt"/>
                <a:ea typeface="+mn-ea"/>
                <a:cs typeface="+mn-cs"/>
              </a:rPr>
              <a:t>and numbers that can be used to identify MARC records that represent the same title ~ these are the OCLC, ISBN, ISSN, and LCCN numbers.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 Perl looks at a title she first looks to see if its OCLC # is already in the </a:t>
            </a:r>
            <a:r>
              <a:rPr lang="en-US" sz="1200" kern="1200" dirty="0" err="1" smtClean="0">
                <a:solidFill>
                  <a:schemeClr val="tx1"/>
                </a:solidFill>
                <a:latin typeface="+mn-lt"/>
                <a:ea typeface="+mn-ea"/>
                <a:cs typeface="+mn-cs"/>
              </a:rPr>
              <a:t>KnowledgeBase</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If so Perl also compares the 245 fields to verify that it really is a match and then adds its library system control number to the relative VALID number's list of dupes.</a:t>
            </a:r>
          </a:p>
          <a:p>
            <a:r>
              <a:rPr lang="en-US" sz="1200" kern="1200" dirty="0" smtClean="0">
                <a:solidFill>
                  <a:schemeClr val="tx1"/>
                </a:solidFill>
                <a:latin typeface="+mn-lt"/>
                <a:ea typeface="+mn-ea"/>
                <a:cs typeface="+mn-cs"/>
              </a:rPr>
              <a:t>If the OCLC number is not in the </a:t>
            </a:r>
            <a:r>
              <a:rPr lang="en-US" sz="1200" kern="1200" dirty="0" err="1" smtClean="0">
                <a:solidFill>
                  <a:schemeClr val="tx1"/>
                </a:solidFill>
                <a:latin typeface="+mn-lt"/>
                <a:ea typeface="+mn-ea"/>
                <a:cs typeface="+mn-cs"/>
              </a:rPr>
              <a:t>KnowledgeBase</a:t>
            </a:r>
            <a:r>
              <a:rPr lang="en-US" sz="1200" kern="1200" dirty="0" smtClean="0">
                <a:solidFill>
                  <a:schemeClr val="tx1"/>
                </a:solidFill>
                <a:latin typeface="+mn-lt"/>
                <a:ea typeface="+mn-ea"/>
                <a:cs typeface="+mn-cs"/>
              </a:rPr>
              <a:t> a new VALID number, along with the other relevant ID numbers, is added to the </a:t>
            </a:r>
            <a:r>
              <a:rPr lang="en-US" sz="1200" kern="1200" dirty="0" err="1" smtClean="0">
                <a:solidFill>
                  <a:schemeClr val="tx1"/>
                </a:solidFill>
                <a:latin typeface="+mn-lt"/>
                <a:ea typeface="+mn-ea"/>
                <a:cs typeface="+mn-cs"/>
              </a:rPr>
              <a:t>KnowledgeBase</a:t>
            </a:r>
            <a:r>
              <a:rPr lang="en-US" sz="1200" kern="1200" dirty="0" smtClean="0">
                <a:solidFill>
                  <a:schemeClr val="tx1"/>
                </a:solidFill>
                <a:latin typeface="+mn-lt"/>
                <a:ea typeface="+mn-ea"/>
                <a:cs typeface="+mn-cs"/>
              </a:rPr>
              <a:t>.</a:t>
            </a:r>
          </a:p>
          <a:p>
            <a:r>
              <a:rPr lang="en-US" sz="1200" kern="1200" dirty="0" smtClean="0">
                <a:solidFill>
                  <a:schemeClr val="tx1"/>
                </a:solidFill>
                <a:latin typeface="+mn-lt"/>
                <a:ea typeface="+mn-ea"/>
                <a:cs typeface="+mn-cs"/>
              </a:rPr>
              <a:t>If there is no OCLC number the title is put aside to be processed later.</a:t>
            </a:r>
          </a:p>
          <a:p>
            <a:r>
              <a:rPr lang="en-US" sz="1200" kern="1200" dirty="0" smtClean="0">
                <a:solidFill>
                  <a:schemeClr val="tx1"/>
                </a:solidFill>
                <a:latin typeface="+mn-lt"/>
                <a:ea typeface="+mn-ea"/>
                <a:cs typeface="+mn-cs"/>
              </a:rPr>
              <a:t>After all of the titles that have OCLC numbers have been considered the process that I've just described is repeated for ISBN, ISSN, and LCCN numbers.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Perl then uses the </a:t>
            </a:r>
            <a:r>
              <a:rPr lang="en-US" sz="1200" kern="1200" dirty="0" err="1" smtClean="0">
                <a:solidFill>
                  <a:schemeClr val="tx1"/>
                </a:solidFill>
                <a:latin typeface="+mn-lt"/>
                <a:ea typeface="+mn-ea"/>
                <a:cs typeface="+mn-cs"/>
              </a:rPr>
              <a:t>KnowledgeBase</a:t>
            </a:r>
            <a:r>
              <a:rPr lang="en-US" sz="1200" kern="1200" dirty="0" smtClean="0">
                <a:solidFill>
                  <a:schemeClr val="tx1"/>
                </a:solidFill>
                <a:latin typeface="+mn-lt"/>
                <a:ea typeface="+mn-ea"/>
                <a:cs typeface="+mn-cs"/>
              </a:rPr>
              <a:t> to sift thru the *.mrc files and create a new VALID.mrc file in which each unique title is given </a:t>
            </a:r>
          </a:p>
          <a:p>
            <a:r>
              <a:rPr lang="en-US" sz="1200" kern="1200" dirty="0" smtClean="0">
                <a:solidFill>
                  <a:schemeClr val="tx1"/>
                </a:solidFill>
                <a:latin typeface="+mn-lt"/>
                <a:ea typeface="+mn-ea"/>
                <a:cs typeface="+mn-cs"/>
              </a:rPr>
              <a:t>an 856 field to link back to each owning library’s catalog and a 996$m that indicates the owning library so that </a:t>
            </a:r>
            <a:r>
              <a:rPr lang="en-US" sz="1200" kern="1200" dirty="0" err="1" smtClean="0">
                <a:solidFill>
                  <a:schemeClr val="tx1"/>
                </a:solidFill>
                <a:latin typeface="+mn-lt"/>
                <a:ea typeface="+mn-ea"/>
                <a:cs typeface="+mn-cs"/>
              </a:rPr>
              <a:t>VuFind</a:t>
            </a:r>
            <a:r>
              <a:rPr lang="en-US" sz="1200" kern="1200" dirty="0" smtClean="0">
                <a:solidFill>
                  <a:schemeClr val="tx1"/>
                </a:solidFill>
                <a:latin typeface="+mn-lt"/>
                <a:ea typeface="+mn-ea"/>
                <a:cs typeface="+mn-cs"/>
              </a:rPr>
              <a:t> can include a "Library" facet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are working with Vale's Bibliographic Control and Metadata Committee to determine how best to create composite records incorporating, but not duplicating, </a:t>
            </a:r>
          </a:p>
          <a:p>
            <a:r>
              <a:rPr lang="en-US" sz="1200" kern="1200" dirty="0" smtClean="0">
                <a:solidFill>
                  <a:schemeClr val="tx1"/>
                </a:solidFill>
                <a:latin typeface="+mn-lt"/>
                <a:ea typeface="+mn-ea"/>
                <a:cs typeface="+mn-cs"/>
              </a:rPr>
              <a:t>repeatable fields (such as 5xx notes, 6xx subjects, 7xx names and titles) from matching MARC records. We also hope to create reports that find, and possibly </a:t>
            </a:r>
          </a:p>
          <a:p>
            <a:r>
              <a:rPr lang="en-US" sz="1200" kern="1200" dirty="0" smtClean="0">
                <a:solidFill>
                  <a:schemeClr val="tx1"/>
                </a:solidFill>
                <a:latin typeface="+mn-lt"/>
                <a:ea typeface="+mn-ea"/>
                <a:cs typeface="+mn-cs"/>
              </a:rPr>
              <a:t>even correct, database errors and/or inconsistencies in individual libraries' catalogs before they are imported into </a:t>
            </a:r>
            <a:r>
              <a:rPr lang="en-US" sz="1200" kern="1200" dirty="0" err="1" smtClean="0">
                <a:solidFill>
                  <a:schemeClr val="tx1"/>
                </a:solidFill>
                <a:latin typeface="+mn-lt"/>
                <a:ea typeface="+mn-ea"/>
                <a:cs typeface="+mn-cs"/>
              </a:rPr>
              <a:t>VuFind</a:t>
            </a:r>
            <a:r>
              <a:rPr lang="en-US" sz="1200" kern="1200" dirty="0" smtClean="0">
                <a:solidFill>
                  <a:schemeClr val="tx1"/>
                </a:solidFill>
                <a:latin typeface="+mn-lt"/>
                <a:ea typeface="+mn-ea"/>
                <a:cs typeface="+mn-cs"/>
              </a:rPr>
              <a:t>.</a:t>
            </a:r>
            <a:endParaRPr lang="en-US" sz="12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12</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Demonstrate major features</a:t>
            </a:r>
          </a:p>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13</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14</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15</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16</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17</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18</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19</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2</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20</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3</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4</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5</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90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6</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50"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7</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Hardware &amp; server recommendation</a:t>
            </a:r>
            <a:r>
              <a:rPr lang="en-US" baseline="0" dirty="0" smtClean="0"/>
              <a:t>s were a part of VOIT’s fundamental charge. Over the course of several years we studied existing </a:t>
            </a:r>
            <a:r>
              <a:rPr lang="en-US" baseline="0" dirty="0" err="1" smtClean="0"/>
              <a:t>consortias</a:t>
            </a:r>
            <a:r>
              <a:rPr lang="en-US" baseline="0" dirty="0" smtClean="0"/>
              <a:t>’ server architectures and made some initial recommendations based on using physical servers hosted by a VALE institution. The growing maturity and capability of cloud services made this an option worth investigating. We looked at several vendors and recommended Amazon Web Services. </a:t>
            </a:r>
            <a:r>
              <a:rPr lang="en-US" baseline="0" dirty="0" err="1" smtClean="0"/>
              <a:t>Pinterest</a:t>
            </a:r>
            <a:r>
              <a:rPr lang="en-US" baseline="0" dirty="0" smtClean="0"/>
              <a:t> uses AWS to store 8 billion objects and handle 17 million customers. Netflix uses AWS to stream thousands of videos to millions of users worldwide. Services are easily and infinitely scalable and capable of handling enterprise-level volume and traffic. </a:t>
            </a:r>
          </a:p>
          <a:p>
            <a:endParaRPr lang="en-US" baseline="0" dirty="0" smtClean="0"/>
          </a:p>
          <a:p>
            <a:r>
              <a:rPr lang="en-US" baseline="0" dirty="0" smtClean="0"/>
              <a:t>Pricing seems reasonable. We knew that this project would span a number of years and that buying a set of servers that could handle a future use scenario that would not occur for a few years was not efficient. AWS lets us start small, incur small charges as we develop the system and incorporate the records of the Alpha implementers, then add capability as we include the Beta group, and then continue to grow as we add other institutions. </a:t>
            </a:r>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8</a:t>
            </a:fld>
            <a:endParaRPr lang="en-US"/>
          </a:p>
        </p:txBody>
      </p:sp>
    </p:spTree>
    <p:extLst>
      <p:ext uri="{BB962C8B-B14F-4D97-AF65-F5344CB8AC3E}">
        <p14:creationId xmlns:p14="http://schemas.microsoft.com/office/powerpoint/2010/main" val="883570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D4101-DBAD-4C6C-BD89-5ADD41529D68}" type="slidenum">
              <a:rPr lang="en-US" smtClean="0"/>
              <a:pPr/>
              <a:t>9</a:t>
            </a:fld>
            <a:endParaRPr lang="en-US"/>
          </a:p>
        </p:txBody>
      </p:sp>
    </p:spTree>
    <p:extLst>
      <p:ext uri="{BB962C8B-B14F-4D97-AF65-F5344CB8AC3E}">
        <p14:creationId xmlns:p14="http://schemas.microsoft.com/office/powerpoint/2010/main" val="883570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35F4DD3-F510-4BE8-B842-045BFE313187}" type="datetimeFigureOut">
              <a:rPr lang="en-US" smtClean="0"/>
              <a:pPr/>
              <a:t>5/23/2013</a:t>
            </a:fld>
            <a:endParaRPr lang="en-US"/>
          </a:p>
        </p:txBody>
      </p:sp>
      <p:sp>
        <p:nvSpPr>
          <p:cNvPr id="8" name="Slide Number Placeholder 7"/>
          <p:cNvSpPr>
            <a:spLocks noGrp="1"/>
          </p:cNvSpPr>
          <p:nvPr>
            <p:ph type="sldNum" sz="quarter" idx="11"/>
          </p:nvPr>
        </p:nvSpPr>
        <p:spPr/>
        <p:txBody>
          <a:bodyPr/>
          <a:lstStyle/>
          <a:p>
            <a:fld id="{41D5F3D5-5228-4AA3-9CE1-DEB9628180C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F4DD3-F510-4BE8-B842-045BFE313187}"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F4DD3-F510-4BE8-B842-045BFE313187}"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35F4DD3-F510-4BE8-B842-045BFE313187}"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F4DD3-F510-4BE8-B842-045BFE313187}" type="datetimeFigureOut">
              <a:rPr lang="en-US" smtClean="0"/>
              <a:pPr/>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5F3D5-5228-4AA3-9CE1-DEB9628180C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35F4DD3-F510-4BE8-B842-045BFE313187}" type="datetimeFigureOut">
              <a:rPr lang="en-US" smtClean="0"/>
              <a:pPr/>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5F3D5-5228-4AA3-9CE1-DEB9628180C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35F4DD3-F510-4BE8-B842-045BFE313187}" type="datetimeFigureOut">
              <a:rPr lang="en-US" smtClean="0"/>
              <a:pPr/>
              <a:t>5/23/2013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5F3D5-5228-4AA3-9CE1-DEB9628180C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5F4DD3-F510-4BE8-B842-045BFE313187}" type="datetimeFigureOut">
              <a:rPr lang="en-US" smtClean="0"/>
              <a:pPr/>
              <a:t>5/23/2013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F4DD3-F510-4BE8-B842-045BFE313187}" type="datetimeFigureOut">
              <a:rPr lang="en-US" smtClean="0"/>
              <a:pPr/>
              <a:t>5/23/2013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F4DD3-F510-4BE8-B842-045BFE313187}" type="datetimeFigureOut">
              <a:rPr lang="en-US" smtClean="0"/>
              <a:pPr/>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F4DD3-F510-4BE8-B842-045BFE313187}" type="datetimeFigureOut">
              <a:rPr lang="en-US" smtClean="0"/>
              <a:pPr/>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5F3D5-5228-4AA3-9CE1-DEB9628180C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35F4DD3-F510-4BE8-B842-045BFE313187}" type="datetimeFigureOut">
              <a:rPr lang="en-US" smtClean="0"/>
              <a:pPr/>
              <a:t>5/23/2013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1D5F3D5-5228-4AA3-9CE1-DEB9628180C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6.jpeg"/><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4.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7.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hyperlink" Target="http://www.validnj.org/vufind" TargetMode="External"/><Relationship Id="rId7"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3.png"/><Relationship Id="rId5" Type="http://schemas.openxmlformats.org/officeDocument/2006/relationships/image" Target="../media/image4.png"/><Relationship Id="rId10" Type="http://schemas.openxmlformats.org/officeDocument/2006/relationships/image" Target="../media/image9.gif"/><Relationship Id="rId4" Type="http://schemas.openxmlformats.org/officeDocument/2006/relationships/image" Target="../media/image2.gif"/><Relationship Id="rId9" Type="http://schemas.openxmlformats.org/officeDocument/2006/relationships/image" Target="../media/image8.jpeg"/></Relationships>
</file>

<file path=ppt/slides/_rels/slide1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1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2.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9.gif"/><Relationship Id="rId4" Type="http://schemas.openxmlformats.org/officeDocument/2006/relationships/image" Target="../media/image3.png"/><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diagramQuickStyle" Target="../diagrams/quickStyle1.xml"/><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diagramData" Target="../diagrams/data1.xml"/><Relationship Id="rId5" Type="http://schemas.openxmlformats.org/officeDocument/2006/relationships/image" Target="../media/image5.gif"/><Relationship Id="rId15" Type="http://schemas.microsoft.com/office/2007/relationships/diagramDrawing" Target="../diagrams/drawing1.xml"/><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 Id="rId14"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png"/><Relationship Id="rId3" Type="http://schemas.openxmlformats.org/officeDocument/2006/relationships/image" Target="../media/image2.gif"/><Relationship Id="rId7" Type="http://schemas.openxmlformats.org/officeDocument/2006/relationships/image" Target="../media/image7.gif"/><Relationship Id="rId12"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gif"/><Relationship Id="rId7"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gif"/><Relationship Id="rId10" Type="http://schemas.openxmlformats.org/officeDocument/2006/relationships/image" Target="../media/image3.png"/><Relationship Id="rId4" Type="http://schemas.openxmlformats.org/officeDocument/2006/relationships/image" Target="../media/image4.png"/><Relationship Id="rId9"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6" y="1752600"/>
            <a:ext cx="8315326" cy="4267200"/>
          </a:xfrm>
        </p:spPr>
        <p:txBody>
          <a:bodyPr>
            <a:noAutofit/>
          </a:bodyPr>
          <a:lstStyle/>
          <a:p>
            <a:r>
              <a:rPr lang="en-US" sz="4800" b="1" dirty="0" smtClean="0">
                <a:solidFill>
                  <a:srgbClr val="00297A"/>
                </a:solidFill>
              </a:rPr>
              <a:t>NJLA 2013 Technology Innovation Award Presentation</a:t>
            </a:r>
            <a:br>
              <a:rPr lang="en-US" sz="4800" b="1" dirty="0" smtClean="0">
                <a:solidFill>
                  <a:srgbClr val="00297A"/>
                </a:solidFill>
              </a:rPr>
            </a:br>
            <a:r>
              <a:rPr lang="en-US" sz="4800" b="1" dirty="0" smtClean="0">
                <a:solidFill>
                  <a:srgbClr val="00297A"/>
                </a:solidFill>
              </a:rPr>
              <a:t/>
            </a:r>
            <a:br>
              <a:rPr lang="en-US" sz="4800" b="1" dirty="0" smtClean="0">
                <a:solidFill>
                  <a:srgbClr val="00297A"/>
                </a:solidFill>
              </a:rPr>
            </a:br>
            <a:r>
              <a:rPr lang="en-US" sz="4000" b="1" dirty="0" smtClean="0">
                <a:solidFill>
                  <a:srgbClr val="00297A"/>
                </a:solidFill>
              </a:rPr>
              <a:t>VALID OLS Implementation Taskforce (VOIT)</a:t>
            </a:r>
            <a:endParaRPr lang="en-US" sz="4000" b="1" dirty="0">
              <a:solidFill>
                <a:srgbClr val="00297A"/>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RGB logo with no tag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3395274" cy="1371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170" name="Picture 2" descr="[VALE logo graphic-onl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2416" y="5562600"/>
            <a:ext cx="1601584"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4150848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1143000"/>
          </a:xfrm>
        </p:spPr>
        <p:txBody>
          <a:bodyPr/>
          <a:lstStyle/>
          <a:p>
            <a:pPr algn="l"/>
            <a:r>
              <a:rPr lang="en-US" sz="4300" b="1" dirty="0" smtClean="0">
                <a:solidFill>
                  <a:srgbClr val="00297A"/>
                </a:solidFill>
              </a:rPr>
              <a:t>Amazon Cloud Server Installation Cont’d</a:t>
            </a:r>
            <a:endParaRPr lang="en-US" sz="4300" b="1" dirty="0">
              <a:solidFill>
                <a:srgbClr val="00297A"/>
              </a:solidFill>
            </a:endParaRPr>
          </a:p>
        </p:txBody>
      </p:sp>
      <p:sp>
        <p:nvSpPr>
          <p:cNvPr id="3" name="Subtitle 2"/>
          <p:cNvSpPr>
            <a:spLocks noGrp="1"/>
          </p:cNvSpPr>
          <p:nvPr>
            <p:ph type="subTitle" idx="1"/>
          </p:nvPr>
        </p:nvSpPr>
        <p:spPr>
          <a:xfrm>
            <a:off x="838200" y="2438399"/>
            <a:ext cx="7995707" cy="3858547"/>
          </a:xfrm>
        </p:spPr>
        <p:txBody>
          <a:bodyPr>
            <a:normAutofit/>
          </a:bodyPr>
          <a:lstStyle/>
          <a:p>
            <a:pPr marL="285750" indent="-285750" algn="l">
              <a:buFont typeface="Arial" pitchFamily="34" charset="0"/>
              <a:buChar char="•"/>
            </a:pPr>
            <a:r>
              <a:rPr lang="en-US" sz="1800" b="1" dirty="0">
                <a:solidFill>
                  <a:srgbClr val="426342"/>
                </a:solidFill>
              </a:rPr>
              <a:t>Software </a:t>
            </a:r>
            <a:r>
              <a:rPr lang="en-US" sz="1800" b="1" dirty="0" smtClean="0">
                <a:solidFill>
                  <a:srgbClr val="426342"/>
                </a:solidFill>
              </a:rPr>
              <a:t>Installed</a:t>
            </a:r>
            <a:endParaRPr lang="en-US" sz="1800" b="1" dirty="0">
              <a:solidFill>
                <a:srgbClr val="426342"/>
              </a:solidFill>
            </a:endParaRPr>
          </a:p>
          <a:p>
            <a:pPr marL="742950" lvl="1" indent="-285750" algn="l">
              <a:buFont typeface="Wingdings" pitchFamily="2" charset="2"/>
              <a:buChar char="ü"/>
            </a:pPr>
            <a:r>
              <a:rPr lang="en-US" sz="1800" dirty="0">
                <a:solidFill>
                  <a:schemeClr val="tx1"/>
                </a:solidFill>
              </a:rPr>
              <a:t>Web </a:t>
            </a:r>
            <a:r>
              <a:rPr lang="en-US" sz="1800" dirty="0" smtClean="0">
                <a:solidFill>
                  <a:schemeClr val="tx1"/>
                </a:solidFill>
              </a:rPr>
              <a:t>server </a:t>
            </a:r>
            <a:r>
              <a:rPr lang="en-US" sz="1800" dirty="0">
                <a:solidFill>
                  <a:schemeClr val="tx1"/>
                </a:solidFill>
              </a:rPr>
              <a:t>– Apache </a:t>
            </a:r>
          </a:p>
          <a:p>
            <a:pPr marL="742950" lvl="1" indent="-285750" algn="l">
              <a:buFont typeface="Wingdings" pitchFamily="2" charset="2"/>
              <a:buChar char="ü"/>
            </a:pPr>
            <a:r>
              <a:rPr lang="en-US" sz="1800" dirty="0">
                <a:solidFill>
                  <a:schemeClr val="tx1"/>
                </a:solidFill>
              </a:rPr>
              <a:t>Database – MySQL  </a:t>
            </a:r>
          </a:p>
          <a:p>
            <a:pPr marL="742950" lvl="1" indent="-285750" algn="l">
              <a:buFont typeface="Wingdings" pitchFamily="2" charset="2"/>
              <a:buChar char="ü"/>
            </a:pPr>
            <a:r>
              <a:rPr lang="en-US" sz="1800" dirty="0">
                <a:solidFill>
                  <a:schemeClr val="tx1"/>
                </a:solidFill>
              </a:rPr>
              <a:t>Language – </a:t>
            </a:r>
            <a:r>
              <a:rPr lang="en-US" sz="1800" dirty="0" smtClean="0">
                <a:solidFill>
                  <a:schemeClr val="tx1"/>
                </a:solidFill>
              </a:rPr>
              <a:t>PHP </a:t>
            </a:r>
            <a:endParaRPr lang="en-US" sz="1800" dirty="0">
              <a:solidFill>
                <a:schemeClr val="tx1"/>
              </a:solidFill>
            </a:endParaRPr>
          </a:p>
          <a:p>
            <a:pPr marL="742950" lvl="1" indent="-285750" algn="l">
              <a:buFont typeface="Wingdings" pitchFamily="2" charset="2"/>
              <a:buChar char="ü"/>
            </a:pPr>
            <a:r>
              <a:rPr lang="en-US" sz="1800" dirty="0">
                <a:solidFill>
                  <a:schemeClr val="tx1"/>
                </a:solidFill>
              </a:rPr>
              <a:t>FTP server – </a:t>
            </a:r>
            <a:r>
              <a:rPr lang="en-US" sz="1800" dirty="0" err="1">
                <a:solidFill>
                  <a:schemeClr val="tx1"/>
                </a:solidFill>
              </a:rPr>
              <a:t>vsftp</a:t>
            </a:r>
            <a:r>
              <a:rPr lang="en-US" sz="1800" dirty="0">
                <a:solidFill>
                  <a:schemeClr val="tx1"/>
                </a:solidFill>
              </a:rPr>
              <a:t> </a:t>
            </a:r>
          </a:p>
          <a:p>
            <a:pPr marL="742950" lvl="1" indent="-285750" algn="l">
              <a:buFont typeface="Wingdings" pitchFamily="2" charset="2"/>
              <a:buChar char="ü"/>
            </a:pPr>
            <a:r>
              <a:rPr lang="en-US" sz="1800" dirty="0">
                <a:solidFill>
                  <a:schemeClr val="tx1"/>
                </a:solidFill>
              </a:rPr>
              <a:t>VuFind 1.3 </a:t>
            </a:r>
            <a:r>
              <a:rPr lang="en-US" sz="1800" dirty="0" smtClean="0">
                <a:solidFill>
                  <a:schemeClr val="tx1"/>
                </a:solidFill>
              </a:rPr>
              <a:t>(the </a:t>
            </a:r>
            <a:r>
              <a:rPr lang="en-US" sz="1800" dirty="0">
                <a:solidFill>
                  <a:schemeClr val="tx1"/>
                </a:solidFill>
              </a:rPr>
              <a:t>most current stable version) </a:t>
            </a:r>
          </a:p>
          <a:p>
            <a:pPr marL="285750" indent="-285750" algn="l">
              <a:buFont typeface="Arial" pitchFamily="34" charset="0"/>
              <a:buChar char="•"/>
            </a:pPr>
            <a:r>
              <a:rPr lang="en-US" sz="1800" b="1" dirty="0">
                <a:solidFill>
                  <a:srgbClr val="426342"/>
                </a:solidFill>
              </a:rPr>
              <a:t>IP Address and Domain Name</a:t>
            </a:r>
          </a:p>
          <a:p>
            <a:pPr marL="742950" lvl="1" indent="-285750" algn="l">
              <a:buFont typeface="Wingdings" pitchFamily="2" charset="2"/>
              <a:buChar char="ü"/>
            </a:pPr>
            <a:r>
              <a:rPr lang="en-US" sz="1800" dirty="0">
                <a:solidFill>
                  <a:schemeClr val="tx1"/>
                </a:solidFill>
              </a:rPr>
              <a:t>Reserved persistent (elastic) public IP address with AWS (54.243.83.131)</a:t>
            </a:r>
          </a:p>
          <a:p>
            <a:pPr marL="742950" lvl="1" indent="-285750" algn="l">
              <a:buFont typeface="Wingdings" pitchFamily="2" charset="2"/>
              <a:buChar char="ü"/>
            </a:pPr>
            <a:r>
              <a:rPr lang="en-US" sz="1800" dirty="0">
                <a:solidFill>
                  <a:schemeClr val="tx1"/>
                </a:solidFill>
              </a:rPr>
              <a:t>Registered </a:t>
            </a:r>
            <a:r>
              <a:rPr lang="en-US" sz="1800" dirty="0" smtClean="0">
                <a:solidFill>
                  <a:schemeClr val="tx1"/>
                </a:solidFill>
              </a:rPr>
              <a:t>domain name </a:t>
            </a:r>
            <a:r>
              <a:rPr lang="en-US" sz="1800" dirty="0">
                <a:solidFill>
                  <a:schemeClr val="tx1"/>
                </a:solidFill>
              </a:rPr>
              <a:t>(validnj.org) with name.com and associated our IP with validnj.org</a:t>
            </a:r>
          </a:p>
          <a:p>
            <a:pPr algn="l"/>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6997" y="22860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7125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860425"/>
          </a:xfrm>
        </p:spPr>
        <p:txBody>
          <a:bodyPr/>
          <a:lstStyle/>
          <a:p>
            <a:r>
              <a:rPr lang="en-US" sz="4300" b="1" dirty="0" smtClean="0">
                <a:solidFill>
                  <a:srgbClr val="00297A"/>
                </a:solidFill>
              </a:rPr>
              <a:t>Bib-Database </a:t>
            </a:r>
            <a:r>
              <a:rPr lang="en-US" sz="4300" b="1" dirty="0" smtClean="0">
                <a:solidFill>
                  <a:srgbClr val="00297A"/>
                </a:solidFill>
                <a:latin typeface="Garamond"/>
              </a:rPr>
              <a:t>≠ </a:t>
            </a:r>
            <a:r>
              <a:rPr lang="en-US" sz="4300" b="1" dirty="0" err="1" smtClean="0">
                <a:solidFill>
                  <a:srgbClr val="00297A"/>
                </a:solidFill>
              </a:rPr>
              <a:t>VuFind</a:t>
            </a:r>
            <a:r>
              <a:rPr lang="en-US" sz="4300" b="1" dirty="0" smtClean="0">
                <a:solidFill>
                  <a:srgbClr val="00297A"/>
                </a:solidFill>
              </a:rPr>
              <a:t> Index</a:t>
            </a:r>
            <a:endParaRPr lang="en-US" sz="4300" b="1" dirty="0">
              <a:solidFill>
                <a:srgbClr val="00297A"/>
              </a:solidFill>
            </a:endParaRPr>
          </a:p>
        </p:txBody>
      </p:sp>
      <p:sp>
        <p:nvSpPr>
          <p:cNvPr id="3" name="Subtitle 2"/>
          <p:cNvSpPr>
            <a:spLocks noGrp="1"/>
          </p:cNvSpPr>
          <p:nvPr>
            <p:ph type="subTitle" idx="1"/>
          </p:nvPr>
        </p:nvSpPr>
        <p:spPr>
          <a:xfrm>
            <a:off x="914401" y="2133600"/>
            <a:ext cx="7315199" cy="3886200"/>
          </a:xfrm>
        </p:spPr>
        <p:txBody>
          <a:bodyPr>
            <a:normAutofit/>
          </a:bodyPr>
          <a:lstStyle/>
          <a:p>
            <a:pPr marL="285750" indent="-285750" algn="l">
              <a:buFont typeface="Arial" pitchFamily="34" charset="0"/>
              <a:buChar char="•"/>
            </a:pPr>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20" name="Picture 19" descr="sirsisymphony.jpg"/>
          <p:cNvPicPr>
            <a:picLocks noChangeAspect="1"/>
          </p:cNvPicPr>
          <p:nvPr/>
        </p:nvPicPr>
        <p:blipFill>
          <a:blip r:embed="rId11" cstate="print"/>
          <a:stretch>
            <a:fillRect/>
          </a:stretch>
        </p:blipFill>
        <p:spPr>
          <a:xfrm>
            <a:off x="3048623" y="2133600"/>
            <a:ext cx="5295277" cy="1371600"/>
          </a:xfrm>
          <a:prstGeom prst="rect">
            <a:avLst/>
          </a:prstGeom>
        </p:spPr>
      </p:pic>
      <p:sp>
        <p:nvSpPr>
          <p:cNvPr id="25" name="TextBox 24"/>
          <p:cNvSpPr txBox="1"/>
          <p:nvPr/>
        </p:nvSpPr>
        <p:spPr>
          <a:xfrm>
            <a:off x="2667000" y="3733800"/>
            <a:ext cx="3810000" cy="1477328"/>
          </a:xfrm>
          <a:prstGeom prst="rect">
            <a:avLst/>
          </a:prstGeom>
          <a:noFill/>
        </p:spPr>
        <p:txBody>
          <a:bodyPr wrap="square" rtlCol="0">
            <a:spAutoFit/>
          </a:bodyPr>
          <a:lstStyle/>
          <a:p>
            <a:pPr algn="ctr"/>
            <a:r>
              <a:rPr lang="en-US" dirty="0" smtClean="0"/>
              <a:t>Drew.mrc</a:t>
            </a:r>
          </a:p>
          <a:p>
            <a:pPr algn="ctr"/>
            <a:r>
              <a:rPr lang="en-US" dirty="0" smtClean="0"/>
              <a:t>NJIT.mrc</a:t>
            </a:r>
          </a:p>
          <a:p>
            <a:pPr algn="ctr"/>
            <a:r>
              <a:rPr lang="en-US" dirty="0" smtClean="0"/>
              <a:t>Rutgers.mrc</a:t>
            </a:r>
          </a:p>
          <a:p>
            <a:pPr algn="ctr"/>
            <a:r>
              <a:rPr lang="en-US" dirty="0" smtClean="0"/>
              <a:t>TCNJ.mrc</a:t>
            </a:r>
          </a:p>
          <a:p>
            <a:pPr algn="ctr"/>
            <a:r>
              <a:rPr lang="en-US" dirty="0" smtClean="0"/>
              <a:t>WilliamPaterson.mrc</a:t>
            </a:r>
            <a:endParaRPr lang="en-US" dirty="0"/>
          </a:p>
        </p:txBody>
      </p:sp>
      <p:pic>
        <p:nvPicPr>
          <p:cNvPr id="42" name="Picture 41" descr="voyager.jpg"/>
          <p:cNvPicPr>
            <a:picLocks noChangeAspect="1"/>
          </p:cNvPicPr>
          <p:nvPr/>
        </p:nvPicPr>
        <p:blipFill>
          <a:blip r:embed="rId12" cstate="print"/>
          <a:stretch>
            <a:fillRect/>
          </a:stretch>
        </p:blipFill>
        <p:spPr>
          <a:xfrm>
            <a:off x="914400" y="2133600"/>
            <a:ext cx="2133600" cy="1371600"/>
          </a:xfrm>
          <a:prstGeom prst="rect">
            <a:avLst/>
          </a:prstGeom>
        </p:spPr>
      </p:pic>
      <p:cxnSp>
        <p:nvCxnSpPr>
          <p:cNvPr id="44" name="Straight Connector 43"/>
          <p:cNvCxnSpPr/>
          <p:nvPr/>
        </p:nvCxnSpPr>
        <p:spPr>
          <a:xfrm>
            <a:off x="3352800" y="3505200"/>
            <a:ext cx="0" cy="9906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352800" y="4495800"/>
            <a:ext cx="6096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3352800" y="3886200"/>
            <a:ext cx="685800"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676400" y="3505200"/>
            <a:ext cx="0" cy="1524000"/>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676400" y="5029200"/>
            <a:ext cx="1828800" cy="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676400" y="4724400"/>
            <a:ext cx="2362200" cy="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1676400" y="4191000"/>
            <a:ext cx="2438400" cy="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914400" y="5334000"/>
            <a:ext cx="7315200" cy="523220"/>
          </a:xfrm>
          <a:prstGeom prst="rect">
            <a:avLst/>
          </a:prstGeom>
          <a:noFill/>
        </p:spPr>
        <p:txBody>
          <a:bodyPr wrap="square" rtlCol="0">
            <a:spAutoFit/>
          </a:bodyPr>
          <a:lstStyle/>
          <a:p>
            <a:pPr algn="ctr"/>
            <a:r>
              <a:rPr lang="en-US" sz="1400" dirty="0" smtClean="0"/>
              <a:t>MARC records are first extracted (copied) from the bibliographic databases to *.mrc files.</a:t>
            </a:r>
          </a:p>
          <a:p>
            <a:pPr algn="ctr"/>
            <a:r>
              <a:rPr lang="en-US" sz="1400" dirty="0" smtClean="0"/>
              <a:t>Perl will then de-dupe the *.mrc files and create a VALID.mrc file to import into </a:t>
            </a:r>
            <a:r>
              <a:rPr lang="en-US" sz="1400" dirty="0" err="1" smtClean="0"/>
              <a:t>VuFind</a:t>
            </a:r>
            <a:r>
              <a:rPr lang="en-US" sz="1400" smtClean="0"/>
              <a:t>.</a:t>
            </a:r>
            <a:endParaRPr lang="en-US" sz="1400" dirty="0"/>
          </a:p>
        </p:txBody>
      </p:sp>
      <p:pic>
        <p:nvPicPr>
          <p:cNvPr id="79" name="Picture 78" descr="camel.jpg"/>
          <p:cNvPicPr>
            <a:picLocks noChangeAspect="1"/>
          </p:cNvPicPr>
          <p:nvPr/>
        </p:nvPicPr>
        <p:blipFill>
          <a:blip r:embed="rId13" cstate="print"/>
          <a:stretch>
            <a:fillRect/>
          </a:stretch>
        </p:blipFill>
        <p:spPr>
          <a:xfrm>
            <a:off x="6629400" y="3581400"/>
            <a:ext cx="1561157" cy="1695450"/>
          </a:xfrm>
          <a:prstGeom prst="rect">
            <a:avLst/>
          </a:prstGeom>
        </p:spPr>
      </p:pic>
      <p:sp>
        <p:nvSpPr>
          <p:cNvPr id="80" name="Right Brace 79"/>
          <p:cNvSpPr/>
          <p:nvPr/>
        </p:nvSpPr>
        <p:spPr>
          <a:xfrm>
            <a:off x="5791200" y="3886200"/>
            <a:ext cx="762000" cy="1143000"/>
          </a:xfrm>
          <a:prstGeom prst="rightBrace">
            <a:avLst/>
          </a:prstGeom>
          <a:ln w="25400">
            <a:solidFill>
              <a:srgbClr val="92D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2800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19200"/>
            <a:ext cx="8149285" cy="860425"/>
          </a:xfrm>
        </p:spPr>
        <p:txBody>
          <a:bodyPr/>
          <a:lstStyle/>
          <a:p>
            <a:r>
              <a:rPr lang="en-US" sz="4300" b="1" dirty="0" smtClean="0">
                <a:solidFill>
                  <a:srgbClr val="00297A"/>
                </a:solidFill>
              </a:rPr>
              <a:t>De-Dupe &amp; Import &gt; </a:t>
            </a:r>
            <a:r>
              <a:rPr lang="en-US" sz="4300" b="1" dirty="0" err="1" smtClean="0">
                <a:solidFill>
                  <a:srgbClr val="00297A"/>
                </a:solidFill>
              </a:rPr>
              <a:t>VuFind</a:t>
            </a:r>
            <a:endParaRPr lang="en-US" sz="4300" b="1" dirty="0">
              <a:solidFill>
                <a:srgbClr val="00297A"/>
              </a:solidFill>
            </a:endParaRPr>
          </a:p>
        </p:txBody>
      </p:sp>
      <p:sp>
        <p:nvSpPr>
          <p:cNvPr id="3" name="Subtitle 2"/>
          <p:cNvSpPr>
            <a:spLocks noGrp="1"/>
          </p:cNvSpPr>
          <p:nvPr>
            <p:ph type="subTitle" idx="1"/>
          </p:nvPr>
        </p:nvSpPr>
        <p:spPr>
          <a:xfrm>
            <a:off x="914401" y="2133600"/>
            <a:ext cx="7315199" cy="3886200"/>
          </a:xfrm>
        </p:spPr>
        <p:txBody>
          <a:bodyPr>
            <a:normAutofit/>
          </a:bodyPr>
          <a:lstStyle/>
          <a:p>
            <a:pPr marL="285750" indent="-285750" algn="l">
              <a:buFont typeface="Arial" pitchFamily="34" charset="0"/>
              <a:buChar char="•"/>
            </a:pPr>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819400" y="2362200"/>
            <a:ext cx="2362200" cy="1477328"/>
          </a:xfrm>
          <a:prstGeom prst="rect">
            <a:avLst/>
          </a:prstGeom>
          <a:noFill/>
          <a:ln w="25400">
            <a:solidFill>
              <a:srgbClr val="92D050"/>
            </a:solidFill>
          </a:ln>
        </p:spPr>
        <p:txBody>
          <a:bodyPr wrap="square" rtlCol="0">
            <a:spAutoFit/>
          </a:bodyPr>
          <a:lstStyle/>
          <a:p>
            <a:pPr algn="ctr"/>
            <a:r>
              <a:rPr lang="en-US" dirty="0" smtClean="0"/>
              <a:t>Drew.mrc</a:t>
            </a:r>
          </a:p>
          <a:p>
            <a:pPr algn="ctr"/>
            <a:r>
              <a:rPr lang="en-US" dirty="0" smtClean="0"/>
              <a:t>NJIT.mrc</a:t>
            </a:r>
          </a:p>
          <a:p>
            <a:pPr algn="ctr"/>
            <a:r>
              <a:rPr lang="en-US" dirty="0" smtClean="0"/>
              <a:t>Rutgers.mrc</a:t>
            </a:r>
          </a:p>
          <a:p>
            <a:pPr algn="ctr"/>
            <a:r>
              <a:rPr lang="en-US" dirty="0" smtClean="0"/>
              <a:t>TCNJ.mrc</a:t>
            </a:r>
          </a:p>
          <a:p>
            <a:pPr algn="ctr"/>
            <a:r>
              <a:rPr lang="en-US" dirty="0" smtClean="0"/>
              <a:t>WilliamPaterson.mrc</a:t>
            </a:r>
            <a:endParaRPr lang="en-US" dirty="0"/>
          </a:p>
        </p:txBody>
      </p:sp>
      <p:sp>
        <p:nvSpPr>
          <p:cNvPr id="32" name="TextBox 31"/>
          <p:cNvSpPr txBox="1"/>
          <p:nvPr/>
        </p:nvSpPr>
        <p:spPr>
          <a:xfrm>
            <a:off x="6096000" y="2362200"/>
            <a:ext cx="1981200" cy="1477328"/>
          </a:xfrm>
          <a:prstGeom prst="rect">
            <a:avLst/>
          </a:prstGeom>
          <a:noFill/>
          <a:ln w="25400">
            <a:solidFill>
              <a:srgbClr val="92D050"/>
            </a:solidFill>
          </a:ln>
        </p:spPr>
        <p:txBody>
          <a:bodyPr wrap="square" rtlCol="0">
            <a:spAutoFit/>
          </a:bodyPr>
          <a:lstStyle/>
          <a:p>
            <a:r>
              <a:rPr lang="en-US" dirty="0" err="1" smtClean="0"/>
              <a:t>KnowledgeBase</a:t>
            </a:r>
            <a:endParaRPr lang="en-US" dirty="0" smtClean="0"/>
          </a:p>
          <a:p>
            <a:pPr algn="ctr"/>
            <a:r>
              <a:rPr lang="en-US" dirty="0" smtClean="0"/>
              <a:t>OCLC</a:t>
            </a:r>
          </a:p>
          <a:p>
            <a:pPr algn="ctr"/>
            <a:r>
              <a:rPr lang="en-US" dirty="0" smtClean="0"/>
              <a:t>ISBN</a:t>
            </a:r>
          </a:p>
          <a:p>
            <a:pPr algn="ctr"/>
            <a:r>
              <a:rPr lang="en-US" dirty="0" smtClean="0"/>
              <a:t>ISSN</a:t>
            </a:r>
          </a:p>
          <a:p>
            <a:pPr algn="ctr"/>
            <a:r>
              <a:rPr lang="en-US" dirty="0" smtClean="0"/>
              <a:t>LCCN</a:t>
            </a:r>
            <a:endParaRPr lang="en-US" dirty="0"/>
          </a:p>
        </p:txBody>
      </p:sp>
      <p:pic>
        <p:nvPicPr>
          <p:cNvPr id="33" name="Picture 32" descr="camelright.jpg"/>
          <p:cNvPicPr>
            <a:picLocks noChangeAspect="1"/>
          </p:cNvPicPr>
          <p:nvPr/>
        </p:nvPicPr>
        <p:blipFill>
          <a:blip r:embed="rId11" cstate="print"/>
          <a:stretch>
            <a:fillRect/>
          </a:stretch>
        </p:blipFill>
        <p:spPr>
          <a:xfrm>
            <a:off x="914400" y="2133600"/>
            <a:ext cx="1676400" cy="1820606"/>
          </a:xfrm>
          <a:prstGeom prst="rect">
            <a:avLst/>
          </a:prstGeom>
        </p:spPr>
      </p:pic>
      <p:sp>
        <p:nvSpPr>
          <p:cNvPr id="34" name="Right Arrow 33"/>
          <p:cNvSpPr/>
          <p:nvPr/>
        </p:nvSpPr>
        <p:spPr>
          <a:xfrm>
            <a:off x="5181600" y="2895600"/>
            <a:ext cx="838200" cy="381000"/>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14400" y="4038600"/>
            <a:ext cx="7315200" cy="523220"/>
          </a:xfrm>
          <a:prstGeom prst="rect">
            <a:avLst/>
          </a:prstGeom>
          <a:noFill/>
        </p:spPr>
        <p:txBody>
          <a:bodyPr wrap="square" rtlCol="0">
            <a:spAutoFit/>
          </a:bodyPr>
          <a:lstStyle/>
          <a:p>
            <a:pPr algn="ctr"/>
            <a:r>
              <a:rPr lang="en-US" sz="2800" dirty="0" err="1" smtClean="0"/>
              <a:t>KnowledgeBase</a:t>
            </a:r>
            <a:r>
              <a:rPr lang="en-US" sz="2800" dirty="0" smtClean="0"/>
              <a:t> X *.mrc &gt; VALID.mrc</a:t>
            </a:r>
            <a:endParaRPr lang="en-US" sz="2800" dirty="0"/>
          </a:p>
        </p:txBody>
      </p:sp>
      <p:pic>
        <p:nvPicPr>
          <p:cNvPr id="36" name="Picture 35" descr="vufind.jpg"/>
          <p:cNvPicPr>
            <a:picLocks noChangeAspect="1"/>
          </p:cNvPicPr>
          <p:nvPr/>
        </p:nvPicPr>
        <p:blipFill>
          <a:blip r:embed="rId12" cstate="print"/>
          <a:stretch>
            <a:fillRect/>
          </a:stretch>
        </p:blipFill>
        <p:spPr>
          <a:xfrm>
            <a:off x="6096000" y="5105400"/>
            <a:ext cx="1663700" cy="609600"/>
          </a:xfrm>
          <a:prstGeom prst="rect">
            <a:avLst/>
          </a:prstGeom>
        </p:spPr>
      </p:pic>
      <p:sp>
        <p:nvSpPr>
          <p:cNvPr id="37" name="TextBox 36"/>
          <p:cNvSpPr txBox="1"/>
          <p:nvPr/>
        </p:nvSpPr>
        <p:spPr>
          <a:xfrm>
            <a:off x="1295400" y="4876800"/>
            <a:ext cx="2667000" cy="646331"/>
          </a:xfrm>
          <a:prstGeom prst="rect">
            <a:avLst/>
          </a:prstGeom>
          <a:noFill/>
        </p:spPr>
        <p:txBody>
          <a:bodyPr wrap="square" rtlCol="0">
            <a:spAutoFit/>
          </a:bodyPr>
          <a:lstStyle/>
          <a:p>
            <a:r>
              <a:rPr lang="en-US" sz="3600" dirty="0" smtClean="0"/>
              <a:t>VALID.mrc</a:t>
            </a:r>
            <a:endParaRPr lang="en-US" sz="3600" dirty="0"/>
          </a:p>
        </p:txBody>
      </p:sp>
      <p:cxnSp>
        <p:nvCxnSpPr>
          <p:cNvPr id="39" name="Straight Arrow Connector 38"/>
          <p:cNvCxnSpPr/>
          <p:nvPr/>
        </p:nvCxnSpPr>
        <p:spPr>
          <a:xfrm flipV="1">
            <a:off x="1524000" y="5410200"/>
            <a:ext cx="4495800" cy="18366"/>
          </a:xfrm>
          <a:prstGeom prst="straightConnector1">
            <a:avLst/>
          </a:prstGeom>
          <a:ln w="254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00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860425"/>
          </a:xfrm>
        </p:spPr>
        <p:txBody>
          <a:bodyPr/>
          <a:lstStyle/>
          <a:p>
            <a:pPr algn="l"/>
            <a:r>
              <a:rPr lang="en-US" sz="4300" b="1" dirty="0" smtClean="0">
                <a:solidFill>
                  <a:srgbClr val="00297A"/>
                </a:solidFill>
              </a:rPr>
              <a:t>VuFind Features</a:t>
            </a:r>
            <a:endParaRPr lang="en-US" sz="4300" b="1" dirty="0">
              <a:solidFill>
                <a:srgbClr val="00297A"/>
              </a:solidFill>
            </a:endParaRPr>
          </a:p>
        </p:txBody>
      </p:sp>
      <p:sp>
        <p:nvSpPr>
          <p:cNvPr id="3" name="Subtitle 2"/>
          <p:cNvSpPr>
            <a:spLocks noGrp="1"/>
          </p:cNvSpPr>
          <p:nvPr>
            <p:ph type="subTitle" idx="1"/>
          </p:nvPr>
        </p:nvSpPr>
        <p:spPr>
          <a:xfrm>
            <a:off x="838200" y="2133600"/>
            <a:ext cx="7995707" cy="3635770"/>
          </a:xfrm>
        </p:spPr>
        <p:txBody>
          <a:bodyPr>
            <a:normAutofit/>
          </a:bodyPr>
          <a:lstStyle/>
          <a:p>
            <a:pPr algn="l"/>
            <a:r>
              <a:rPr lang="en-US" sz="1800" dirty="0" smtClean="0">
                <a:solidFill>
                  <a:schemeClr val="tx1"/>
                </a:solidFill>
              </a:rPr>
              <a:t>Developed by Villanova University beginning in 2008, VuFind possesses an array of next-generation interface features that greatly improve upon our current, vendor-supplied ILS OPACs.</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Faceted search/limit</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Native browse</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Persistent, simple search box</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Enriched content (ability to easily integrate 3</a:t>
            </a:r>
            <a:r>
              <a:rPr lang="en-US" sz="1800" baseline="30000" dirty="0" smtClean="0">
                <a:solidFill>
                  <a:schemeClr val="tx1"/>
                </a:solidFill>
              </a:rPr>
              <a:t>rd</a:t>
            </a:r>
            <a:r>
              <a:rPr lang="en-US" sz="1800" dirty="0" smtClean="0">
                <a:solidFill>
                  <a:schemeClr val="tx1"/>
                </a:solidFill>
              </a:rPr>
              <a:t> party data)</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Cite this, text this</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Similar items</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Open architecture</a:t>
            </a:r>
          </a:p>
          <a:p>
            <a:pPr marL="285750" indent="-285750" algn="l">
              <a:buClr>
                <a:schemeClr val="accent5">
                  <a:lumMod val="75000"/>
                </a:schemeClr>
              </a:buClr>
              <a:buSzPct val="130000"/>
              <a:buFont typeface="Wingdings" pitchFamily="2" charset="2"/>
              <a:buChar char="ü"/>
            </a:pPr>
            <a:r>
              <a:rPr lang="en-US" sz="1800" dirty="0" smtClean="0">
                <a:solidFill>
                  <a:schemeClr val="tx1"/>
                </a:solidFill>
              </a:rPr>
              <a:t>Community support</a:t>
            </a:r>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82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8660" y="1434674"/>
            <a:ext cx="7848600" cy="860425"/>
          </a:xfrm>
        </p:spPr>
        <p:txBody>
          <a:bodyPr/>
          <a:lstStyle/>
          <a:p>
            <a:pPr algn="l"/>
            <a:r>
              <a:rPr lang="en-US" sz="4300" b="1" dirty="0" smtClean="0">
                <a:solidFill>
                  <a:srgbClr val="00297A"/>
                </a:solidFill>
              </a:rPr>
              <a:t>VuFind</a:t>
            </a:r>
            <a:endParaRPr lang="en-US" sz="4300" b="1" dirty="0">
              <a:solidFill>
                <a:srgbClr val="00297A"/>
              </a:solidFill>
            </a:endParaRPr>
          </a:p>
        </p:txBody>
      </p:sp>
      <p:sp>
        <p:nvSpPr>
          <p:cNvPr id="3" name="Subtitle 2"/>
          <p:cNvSpPr>
            <a:spLocks noGrp="1"/>
          </p:cNvSpPr>
          <p:nvPr>
            <p:ph type="subTitle" idx="1"/>
          </p:nvPr>
        </p:nvSpPr>
        <p:spPr>
          <a:xfrm>
            <a:off x="838200" y="2819400"/>
            <a:ext cx="7995707" cy="2133600"/>
          </a:xfrm>
        </p:spPr>
        <p:txBody>
          <a:bodyPr>
            <a:normAutofit/>
          </a:bodyPr>
          <a:lstStyle/>
          <a:p>
            <a:r>
              <a:rPr lang="en-US" sz="11500" dirty="0" smtClean="0">
                <a:hlinkClick r:id="rId3"/>
              </a:rPr>
              <a:t>Demo</a:t>
            </a:r>
            <a:endParaRPr lang="en-US" sz="11500" dirty="0"/>
          </a:p>
        </p:txBody>
      </p:sp>
      <p:pic>
        <p:nvPicPr>
          <p:cNvPr id="1040" name="Picture 16"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362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583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860425"/>
          </a:xfrm>
        </p:spPr>
        <p:txBody>
          <a:bodyPr/>
          <a:lstStyle/>
          <a:p>
            <a:pPr algn="l"/>
            <a:r>
              <a:rPr lang="en-US" sz="4300" b="1" dirty="0" smtClean="0">
                <a:solidFill>
                  <a:srgbClr val="00297A"/>
                </a:solidFill>
              </a:rPr>
              <a:t>Benefits to library users</a:t>
            </a:r>
            <a:endParaRPr lang="en-US" sz="4300" b="1" dirty="0">
              <a:solidFill>
                <a:srgbClr val="00297A"/>
              </a:solidFill>
            </a:endParaRPr>
          </a:p>
        </p:txBody>
      </p:sp>
      <p:sp>
        <p:nvSpPr>
          <p:cNvPr id="3" name="Subtitle 2"/>
          <p:cNvSpPr>
            <a:spLocks noGrp="1"/>
          </p:cNvSpPr>
          <p:nvPr>
            <p:ph type="subTitle" idx="1"/>
          </p:nvPr>
        </p:nvSpPr>
        <p:spPr>
          <a:xfrm>
            <a:off x="838200" y="2133600"/>
            <a:ext cx="7995707" cy="3886200"/>
          </a:xfrm>
        </p:spPr>
        <p:txBody>
          <a:bodyPr>
            <a:normAutofit/>
          </a:bodyPr>
          <a:lstStyle/>
          <a:p>
            <a:pPr marL="285750" indent="-285750" algn="l">
              <a:buFont typeface="Arial" pitchFamily="34" charset="0"/>
              <a:buChar char="•"/>
            </a:pPr>
            <a:r>
              <a:rPr lang="en-US" sz="2000" dirty="0" smtClean="0">
                <a:solidFill>
                  <a:schemeClr val="tx1"/>
                </a:solidFill>
              </a:rPr>
              <a:t>Elimination of barriers </a:t>
            </a:r>
            <a:r>
              <a:rPr lang="en-US" sz="2000" dirty="0">
                <a:solidFill>
                  <a:schemeClr val="tx1"/>
                </a:solidFill>
              </a:rPr>
              <a:t>that currently exist between the academic library collections in New Jersey. </a:t>
            </a:r>
            <a:endParaRPr lang="en-US" sz="2000" dirty="0" smtClean="0">
              <a:solidFill>
                <a:schemeClr val="tx1"/>
              </a:solidFill>
            </a:endParaRPr>
          </a:p>
          <a:p>
            <a:pPr marL="285750" indent="-285750" algn="l">
              <a:buFont typeface="Arial" pitchFamily="34" charset="0"/>
              <a:buChar char="•"/>
            </a:pPr>
            <a:r>
              <a:rPr lang="en-US" sz="2000" dirty="0" smtClean="0">
                <a:solidFill>
                  <a:schemeClr val="tx1"/>
                </a:solidFill>
              </a:rPr>
              <a:t>Transparent </a:t>
            </a:r>
            <a:r>
              <a:rPr lang="en-US" sz="2000" dirty="0">
                <a:solidFill>
                  <a:schemeClr val="tx1"/>
                </a:solidFill>
              </a:rPr>
              <a:t>search and </a:t>
            </a:r>
            <a:r>
              <a:rPr lang="en-US" sz="2000" dirty="0" smtClean="0">
                <a:solidFill>
                  <a:schemeClr val="tx1"/>
                </a:solidFill>
              </a:rPr>
              <a:t>easy access to materials </a:t>
            </a:r>
            <a:r>
              <a:rPr lang="en-US" sz="2000" dirty="0">
                <a:solidFill>
                  <a:schemeClr val="tx1"/>
                </a:solidFill>
              </a:rPr>
              <a:t>from all participating NJ academic libraries. At present such access is thwarted by the requirement to enroll in reciprocal borrowing agreements and requires a user to visit another library to gain access to its collections.</a:t>
            </a: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0131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730375"/>
            <a:ext cx="7848600" cy="860425"/>
          </a:xfrm>
        </p:spPr>
        <p:txBody>
          <a:bodyPr/>
          <a:lstStyle/>
          <a:p>
            <a:pPr algn="l"/>
            <a:r>
              <a:rPr lang="en-US" sz="4300" b="1" dirty="0" smtClean="0">
                <a:solidFill>
                  <a:srgbClr val="00297A"/>
                </a:solidFill>
              </a:rPr>
              <a:t>Benefits to the information community</a:t>
            </a:r>
            <a:endParaRPr lang="en-US" sz="4300" b="1" dirty="0">
              <a:solidFill>
                <a:srgbClr val="00297A"/>
              </a:solidFill>
            </a:endParaRPr>
          </a:p>
        </p:txBody>
      </p:sp>
      <p:sp>
        <p:nvSpPr>
          <p:cNvPr id="3" name="Subtitle 2"/>
          <p:cNvSpPr>
            <a:spLocks noGrp="1"/>
          </p:cNvSpPr>
          <p:nvPr>
            <p:ph type="subTitle" idx="1"/>
          </p:nvPr>
        </p:nvSpPr>
        <p:spPr>
          <a:xfrm>
            <a:off x="838200" y="2971800"/>
            <a:ext cx="7995707" cy="2514600"/>
          </a:xfrm>
        </p:spPr>
        <p:txBody>
          <a:bodyPr>
            <a:normAutofit/>
          </a:bodyPr>
          <a:lstStyle/>
          <a:p>
            <a:pPr marL="285750" indent="-285750" algn="l">
              <a:buFont typeface="Arial" pitchFamily="34" charset="0"/>
              <a:buChar char="•"/>
            </a:pPr>
            <a:r>
              <a:rPr lang="en-US" sz="2000" dirty="0" smtClean="0">
                <a:solidFill>
                  <a:schemeClr val="tx1"/>
                </a:solidFill>
              </a:rPr>
              <a:t>Promotion of </a:t>
            </a:r>
            <a:r>
              <a:rPr lang="en-US" sz="2000" dirty="0">
                <a:solidFill>
                  <a:schemeClr val="tx1"/>
                </a:solidFill>
              </a:rPr>
              <a:t>research, scholarship, and information access to the resources of participating </a:t>
            </a:r>
            <a:r>
              <a:rPr lang="en-US" sz="2000" dirty="0" smtClean="0">
                <a:solidFill>
                  <a:schemeClr val="tx1"/>
                </a:solidFill>
              </a:rPr>
              <a:t>New Jersey academic </a:t>
            </a:r>
            <a:r>
              <a:rPr lang="en-US" sz="2000" dirty="0">
                <a:solidFill>
                  <a:schemeClr val="tx1"/>
                </a:solidFill>
              </a:rPr>
              <a:t>libraries, bringing the content of many libraries together into a single information ecosystem</a:t>
            </a:r>
            <a:r>
              <a:rPr lang="en-US" sz="2000" dirty="0" smtClean="0">
                <a:solidFill>
                  <a:schemeClr val="tx1"/>
                </a:solidFill>
              </a:rPr>
              <a:t>.</a:t>
            </a:r>
            <a:endParaRPr lang="en-US" sz="2000" dirty="0">
              <a:solidFill>
                <a:schemeClr val="tx1"/>
              </a:solidFill>
            </a:endParaRPr>
          </a:p>
          <a:p>
            <a:pPr marL="285750" indent="-285750" algn="l">
              <a:buFont typeface="Arial" pitchFamily="34" charset="0"/>
              <a:buChar char="•"/>
            </a:pPr>
            <a:r>
              <a:rPr lang="en-US" sz="2000" dirty="0" smtClean="0">
                <a:solidFill>
                  <a:schemeClr val="tx1"/>
                </a:solidFill>
              </a:rPr>
              <a:t>Encouraging new collaborations and leveraging the intellectual and academic resources of New Jersey.</a:t>
            </a: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492375"/>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33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730375"/>
            <a:ext cx="7848600" cy="860425"/>
          </a:xfrm>
        </p:spPr>
        <p:txBody>
          <a:bodyPr/>
          <a:lstStyle/>
          <a:p>
            <a:pPr algn="l"/>
            <a:r>
              <a:rPr lang="en-US" sz="4300" b="1" dirty="0" smtClean="0">
                <a:solidFill>
                  <a:srgbClr val="00297A"/>
                </a:solidFill>
              </a:rPr>
              <a:t>Impact on librarians and library operations</a:t>
            </a:r>
            <a:endParaRPr lang="en-US" sz="4300" b="1" dirty="0">
              <a:solidFill>
                <a:srgbClr val="00297A"/>
              </a:solidFill>
            </a:endParaRPr>
          </a:p>
        </p:txBody>
      </p:sp>
      <p:sp>
        <p:nvSpPr>
          <p:cNvPr id="3" name="Subtitle 2"/>
          <p:cNvSpPr>
            <a:spLocks noGrp="1"/>
          </p:cNvSpPr>
          <p:nvPr>
            <p:ph type="subTitle" idx="1"/>
          </p:nvPr>
        </p:nvSpPr>
        <p:spPr>
          <a:xfrm>
            <a:off x="838200" y="2971800"/>
            <a:ext cx="7995707" cy="2514600"/>
          </a:xfrm>
        </p:spPr>
        <p:txBody>
          <a:bodyPr>
            <a:noAutofit/>
          </a:bodyPr>
          <a:lstStyle/>
          <a:p>
            <a:pPr marL="285750" indent="-285750" algn="l">
              <a:buFont typeface="Arial" pitchFamily="34" charset="0"/>
              <a:buChar char="•"/>
            </a:pPr>
            <a:r>
              <a:rPr lang="en-US" dirty="0" smtClean="0">
                <a:solidFill>
                  <a:schemeClr val="tx1"/>
                </a:solidFill>
              </a:rPr>
              <a:t>Benefits of the VALID project:</a:t>
            </a:r>
          </a:p>
          <a:p>
            <a:pPr marL="742950" lvl="1" indent="-285750" algn="l">
              <a:buFont typeface="Arial" pitchFamily="34" charset="0"/>
              <a:buChar char="•"/>
            </a:pPr>
            <a:r>
              <a:rPr lang="en-US" sz="1800" dirty="0" smtClean="0">
                <a:solidFill>
                  <a:schemeClr val="tx1"/>
                </a:solidFill>
              </a:rPr>
              <a:t>Participants share a single, open-source technology infrastructure, fostering an enriched technology community with common needs, shared goals and objectives, and the ability to pool and share resources to solve common problems;</a:t>
            </a:r>
          </a:p>
          <a:p>
            <a:pPr marL="742950" lvl="1" indent="-285750" algn="l">
              <a:buFont typeface="Arial" pitchFamily="34" charset="0"/>
              <a:buChar char="•"/>
            </a:pPr>
            <a:r>
              <a:rPr lang="en-US" sz="1800" dirty="0" smtClean="0">
                <a:solidFill>
                  <a:schemeClr val="tx1"/>
                </a:solidFill>
              </a:rPr>
              <a:t>New capabilities can be locally programmed, created and applied;</a:t>
            </a:r>
          </a:p>
          <a:p>
            <a:pPr marL="742950" lvl="1" indent="-285750" algn="l">
              <a:buFont typeface="Arial" pitchFamily="34" charset="0"/>
              <a:buChar char="•"/>
            </a:pPr>
            <a:r>
              <a:rPr lang="en-US" sz="1800" dirty="0" smtClean="0">
                <a:solidFill>
                  <a:schemeClr val="tx1"/>
                </a:solidFill>
              </a:rPr>
              <a:t>Licensing and maintenance fees paid to for-profit ILS vendors will end.</a:t>
            </a: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492375"/>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73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730375"/>
            <a:ext cx="7848600" cy="860425"/>
          </a:xfrm>
        </p:spPr>
        <p:txBody>
          <a:bodyPr/>
          <a:lstStyle/>
          <a:p>
            <a:pPr algn="l"/>
            <a:r>
              <a:rPr lang="en-US" sz="4300" b="1" dirty="0" smtClean="0">
                <a:solidFill>
                  <a:srgbClr val="00297A"/>
                </a:solidFill>
              </a:rPr>
              <a:t>Impact on perception of the library/librarians involved</a:t>
            </a:r>
            <a:endParaRPr lang="en-US" sz="4300" b="1" dirty="0">
              <a:solidFill>
                <a:srgbClr val="00297A"/>
              </a:solidFill>
            </a:endParaRPr>
          </a:p>
        </p:txBody>
      </p:sp>
      <p:sp>
        <p:nvSpPr>
          <p:cNvPr id="3" name="Subtitle 2"/>
          <p:cNvSpPr>
            <a:spLocks noGrp="1"/>
          </p:cNvSpPr>
          <p:nvPr>
            <p:ph type="subTitle" idx="1"/>
          </p:nvPr>
        </p:nvSpPr>
        <p:spPr>
          <a:xfrm>
            <a:off x="838200" y="2971800"/>
            <a:ext cx="7995707" cy="2514600"/>
          </a:xfrm>
        </p:spPr>
        <p:txBody>
          <a:bodyPr>
            <a:normAutofit lnSpcReduction="10000"/>
          </a:bodyPr>
          <a:lstStyle/>
          <a:p>
            <a:pPr marL="285750" indent="-285750" algn="l">
              <a:buFont typeface="Arial" pitchFamily="34" charset="0"/>
              <a:buChar char="•"/>
            </a:pPr>
            <a:r>
              <a:rPr lang="en-US" dirty="0" smtClean="0">
                <a:solidFill>
                  <a:schemeClr val="tx1"/>
                </a:solidFill>
              </a:rPr>
              <a:t>VALID will focus interest on New Jersey academic libraries</a:t>
            </a:r>
          </a:p>
          <a:p>
            <a:pPr marL="742950" lvl="1" indent="-285750" algn="l">
              <a:buFont typeface="Arial" pitchFamily="34" charset="0"/>
              <a:buChar char="•"/>
            </a:pPr>
            <a:r>
              <a:rPr lang="en-US" sz="1800" dirty="0" smtClean="0">
                <a:solidFill>
                  <a:schemeClr val="tx1"/>
                </a:solidFill>
              </a:rPr>
              <a:t>Our shared, single-system approach is not the consortial norm,</a:t>
            </a:r>
          </a:p>
          <a:p>
            <a:pPr marL="742950" lvl="1" indent="-285750" algn="l">
              <a:buFont typeface="Arial" pitchFamily="34" charset="0"/>
              <a:buChar char="•"/>
            </a:pPr>
            <a:r>
              <a:rPr lang="en-US" sz="1800" dirty="0" smtClean="0">
                <a:solidFill>
                  <a:schemeClr val="tx1"/>
                </a:solidFill>
              </a:rPr>
              <a:t>More than simply a common technology, we will have a truly merged technology architecture,</a:t>
            </a:r>
          </a:p>
          <a:p>
            <a:pPr marL="742950" lvl="1" indent="-285750" algn="l">
              <a:buFont typeface="Arial" pitchFamily="34" charset="0"/>
              <a:buChar char="•"/>
            </a:pPr>
            <a:r>
              <a:rPr lang="en-US" sz="1800" dirty="0" smtClean="0">
                <a:solidFill>
                  <a:schemeClr val="tx1"/>
                </a:solidFill>
              </a:rPr>
              <a:t>Recognition for these accomplishments will lead to both wider implementation of VALID and additional collaborative projects for the benefit of everyone involved.</a:t>
            </a:r>
          </a:p>
          <a:p>
            <a:pPr marL="742950" lvl="1" indent="-285750" algn="l">
              <a:buFont typeface="Arial" pitchFamily="34" charset="0"/>
              <a:buChar char="•"/>
            </a:pPr>
            <a:endParaRPr lang="en-US" sz="1800" dirty="0" smtClean="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492375"/>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779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3254375"/>
            <a:ext cx="7848600" cy="860425"/>
          </a:xfrm>
        </p:spPr>
        <p:txBody>
          <a:bodyPr/>
          <a:lstStyle/>
          <a:p>
            <a:pPr algn="l"/>
            <a:r>
              <a:rPr lang="en-US" sz="5400" b="1" dirty="0" smtClean="0">
                <a:solidFill>
                  <a:srgbClr val="00297A"/>
                </a:solidFill>
              </a:rPr>
              <a:t>Sharing the common.</a:t>
            </a:r>
            <a:br>
              <a:rPr lang="en-US" sz="5400" b="1" dirty="0" smtClean="0">
                <a:solidFill>
                  <a:srgbClr val="00297A"/>
                </a:solidFill>
              </a:rPr>
            </a:br>
            <a:r>
              <a:rPr lang="en-US" sz="5400" b="1" dirty="0" smtClean="0">
                <a:solidFill>
                  <a:srgbClr val="00297A"/>
                </a:solidFill>
              </a:rPr>
              <a:t>Enabling the unique.</a:t>
            </a:r>
            <a:endParaRPr lang="en-US" sz="5400" b="1" dirty="0">
              <a:solidFill>
                <a:srgbClr val="00297A"/>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43434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327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8458200" cy="1371600"/>
          </a:xfrm>
        </p:spPr>
        <p:txBody>
          <a:bodyPr>
            <a:normAutofit fontScale="90000"/>
          </a:bodyPr>
          <a:lstStyle/>
          <a:p>
            <a:pPr algn="l"/>
            <a:r>
              <a:rPr lang="en-US" sz="4800" b="1" dirty="0" smtClean="0">
                <a:solidFill>
                  <a:srgbClr val="00297A"/>
                </a:solidFill>
              </a:rPr>
              <a:t/>
            </a:r>
            <a:br>
              <a:rPr lang="en-US" sz="4800" b="1" dirty="0" smtClean="0">
                <a:solidFill>
                  <a:srgbClr val="00297A"/>
                </a:solidFill>
              </a:rPr>
            </a:br>
            <a:r>
              <a:rPr lang="en-US" sz="4800" b="1" dirty="0">
                <a:solidFill>
                  <a:srgbClr val="00297A"/>
                </a:solidFill>
              </a:rPr>
              <a:t/>
            </a:r>
            <a:br>
              <a:rPr lang="en-US" sz="4800" b="1" dirty="0">
                <a:solidFill>
                  <a:srgbClr val="00297A"/>
                </a:solidFill>
              </a:rPr>
            </a:br>
            <a:r>
              <a:rPr lang="en-US" sz="4800" b="1" dirty="0" smtClean="0">
                <a:solidFill>
                  <a:srgbClr val="00297A"/>
                </a:solidFill>
              </a:rPr>
              <a:t>Taskforce members</a:t>
            </a:r>
            <a:r>
              <a:rPr lang="en-US" sz="2800" b="1" dirty="0" smtClean="0">
                <a:solidFill>
                  <a:srgbClr val="00297A"/>
                </a:solidFill>
              </a:rPr>
              <a:t>	</a:t>
            </a:r>
            <a:endParaRPr lang="en-US" sz="2400" dirty="0"/>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RGB logo with no taglin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3" y="1"/>
            <a:ext cx="2640766" cy="10667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1219200" y="2895600"/>
            <a:ext cx="7910324" cy="3000821"/>
          </a:xfrm>
          <a:prstGeom prst="rect">
            <a:avLst/>
          </a:prstGeom>
        </p:spPr>
        <p:txBody>
          <a:bodyPr wrap="square">
            <a:spAutoFit/>
          </a:bodyPr>
          <a:lstStyle/>
          <a:p>
            <a:pPr>
              <a:lnSpc>
                <a:spcPct val="150000"/>
              </a:lnSpc>
            </a:pPr>
            <a:r>
              <a:rPr lang="en-US" dirty="0">
                <a:latin typeface="+mj-lt"/>
              </a:rPr>
              <a:t>Grace Agnew – Rutgers University</a:t>
            </a:r>
          </a:p>
          <a:p>
            <a:pPr>
              <a:lnSpc>
                <a:spcPct val="150000"/>
              </a:lnSpc>
            </a:pPr>
            <a:r>
              <a:rPr lang="en-US" dirty="0">
                <a:latin typeface="+mj-lt"/>
              </a:rPr>
              <a:t>Guy Dobson – Drew University</a:t>
            </a:r>
          </a:p>
          <a:p>
            <a:pPr>
              <a:lnSpc>
                <a:spcPct val="150000"/>
              </a:lnSpc>
            </a:pPr>
            <a:r>
              <a:rPr lang="en-US" dirty="0">
                <a:latin typeface="+mj-lt"/>
              </a:rPr>
              <a:t>Ann Hoang – New Jersey Institute of Technology</a:t>
            </a:r>
          </a:p>
          <a:p>
            <a:pPr>
              <a:lnSpc>
                <a:spcPct val="150000"/>
              </a:lnSpc>
            </a:pPr>
            <a:r>
              <a:rPr lang="en-US" dirty="0">
                <a:latin typeface="+mj-lt"/>
              </a:rPr>
              <a:t>Christopher Sterback – Rutgers University</a:t>
            </a:r>
          </a:p>
          <a:p>
            <a:pPr>
              <a:lnSpc>
                <a:spcPct val="150000"/>
              </a:lnSpc>
            </a:pPr>
            <a:r>
              <a:rPr lang="en-US" dirty="0">
                <a:latin typeface="+mj-lt"/>
              </a:rPr>
              <a:t>Kurt Wagner – William Paterson University (</a:t>
            </a:r>
            <a:r>
              <a:rPr lang="en-US" b="1" dirty="0">
                <a:latin typeface="+mj-lt"/>
              </a:rPr>
              <a:t>Chair</a:t>
            </a:r>
            <a:r>
              <a:rPr lang="en-US" dirty="0">
                <a:latin typeface="+mj-lt"/>
              </a:rPr>
              <a:t>)</a:t>
            </a:r>
          </a:p>
          <a:p>
            <a:pPr>
              <a:lnSpc>
                <a:spcPct val="150000"/>
              </a:lnSpc>
            </a:pPr>
            <a:r>
              <a:rPr lang="en-US" dirty="0">
                <a:latin typeface="+mj-lt"/>
              </a:rPr>
              <a:t>Yongming Wang – The College of New Jersey</a:t>
            </a:r>
            <a:r>
              <a:rPr lang="en-US" dirty="0" smtClean="0">
                <a:solidFill>
                  <a:srgbClr val="426342"/>
                </a:solidFill>
              </a:rPr>
              <a:t/>
            </a:r>
            <a:br>
              <a:rPr lang="en-US" dirty="0" smtClean="0">
                <a:solidFill>
                  <a:srgbClr val="426342"/>
                </a:solidFill>
              </a:rPr>
            </a:br>
            <a:endParaRPr lang="en-US" dirty="0"/>
          </a:p>
        </p:txBody>
      </p:sp>
      <p:grpSp>
        <p:nvGrpSpPr>
          <p:cNvPr id="19" name="Group 18"/>
          <p:cNvGrpSpPr/>
          <p:nvPr/>
        </p:nvGrpSpPr>
        <p:grpSpPr>
          <a:xfrm>
            <a:off x="1337402" y="6150370"/>
            <a:ext cx="6464431" cy="576981"/>
            <a:chOff x="2667000" y="278645"/>
            <a:chExt cx="6464431" cy="576981"/>
          </a:xfrm>
        </p:grpSpPr>
        <p:pic>
          <p:nvPicPr>
            <p:cNvPr id="20" name="Picture 6" descr="[VALE logo graphic-onl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1" name="Picture 8" descr="http://branding.njit.edu/branding/image/logos/njit_rgb_240x129.gif"/>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2" name="Picture 10" descr="https://encrypted-tbn1.gstatic.com/images?q=tbn:ANd9GcSg-2aplafOvX92FTjRzgC2SZz1S2LG-rjlYy5x-ol6mkSnYwQM"/>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3" name="Picture 12" descr="http://www.portico.org/digital-preservation/wp-content/uploads/2010/02/drew_university_logo.gi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4" name="Picture 27" descr="http://seven50.org/wp-content/uploads/2012/06/Rutgers_University_-_Newark_Law_School_in_Newark_New_Jersey.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5" name="Picture 29" descr="http://www.tcnj.edu/~pa/sg/images/logo_color_hori.gif"/>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cxnSp>
        <p:nvCxnSpPr>
          <p:cNvPr id="8" name="Straight Connector 7"/>
          <p:cNvCxnSpPr/>
          <p:nvPr/>
        </p:nvCxnSpPr>
        <p:spPr>
          <a:xfrm>
            <a:off x="838200" y="22860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71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848600" cy="1165225"/>
          </a:xfrm>
        </p:spPr>
        <p:txBody>
          <a:bodyPr/>
          <a:lstStyle/>
          <a:p>
            <a:pPr algn="l"/>
            <a:r>
              <a:rPr lang="en-US" sz="4300" b="1" dirty="0" smtClean="0">
                <a:solidFill>
                  <a:srgbClr val="00297A"/>
                </a:solidFill>
              </a:rPr>
              <a:t>Thank You</a:t>
            </a:r>
            <a:endParaRPr lang="en-US" sz="4300" b="1" dirty="0">
              <a:solidFill>
                <a:srgbClr val="00297A"/>
              </a:solidFill>
            </a:endParaRPr>
          </a:p>
        </p:txBody>
      </p:sp>
      <p:sp>
        <p:nvSpPr>
          <p:cNvPr id="3" name="Subtitle 2"/>
          <p:cNvSpPr>
            <a:spLocks noGrp="1"/>
          </p:cNvSpPr>
          <p:nvPr>
            <p:ph type="subTitle" idx="1"/>
          </p:nvPr>
        </p:nvSpPr>
        <p:spPr>
          <a:xfrm>
            <a:off x="838200" y="3048000"/>
            <a:ext cx="7995707" cy="2057400"/>
          </a:xfrm>
        </p:spPr>
        <p:txBody>
          <a:bodyPr>
            <a:normAutofit/>
          </a:bodyPr>
          <a:lstStyle/>
          <a:p>
            <a:r>
              <a:rPr lang="en-US" sz="9600" dirty="0" smtClean="0">
                <a:solidFill>
                  <a:schemeClr val="tx1"/>
                </a:solidFill>
              </a:rPr>
              <a:t>Questions?</a:t>
            </a:r>
            <a:endParaRPr lang="en-US" sz="96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362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201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860425"/>
          </a:xfrm>
        </p:spPr>
        <p:txBody>
          <a:bodyPr/>
          <a:lstStyle/>
          <a:p>
            <a:pPr algn="l"/>
            <a:r>
              <a:rPr lang="en-US" sz="4300" b="1" dirty="0" smtClean="0">
                <a:solidFill>
                  <a:srgbClr val="00297A"/>
                </a:solidFill>
              </a:rPr>
              <a:t>Governance</a:t>
            </a:r>
            <a:endParaRPr lang="en-US" sz="4300" b="1" dirty="0">
              <a:solidFill>
                <a:srgbClr val="00297A"/>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graphicFrame>
        <p:nvGraphicFramePr>
          <p:cNvPr id="4" name="Diagram 3"/>
          <p:cNvGraphicFramePr/>
          <p:nvPr>
            <p:extLst>
              <p:ext uri="{D42A27DB-BD31-4B8C-83A1-F6EECF244321}">
                <p14:modId xmlns:p14="http://schemas.microsoft.com/office/powerpoint/2010/main" val="704936634"/>
              </p:ext>
            </p:extLst>
          </p:nvPr>
        </p:nvGraphicFramePr>
        <p:xfrm>
          <a:off x="307975" y="1604562"/>
          <a:ext cx="8701372" cy="485497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cxnSp>
        <p:nvCxnSpPr>
          <p:cNvPr id="7" name="Straight Connector 6"/>
          <p:cNvCxnSpPr/>
          <p:nvPr/>
        </p:nvCxnSpPr>
        <p:spPr>
          <a:xfrm>
            <a:off x="6682339" y="3200400"/>
            <a:ext cx="251861"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364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178" y="1066800"/>
            <a:ext cx="4248246" cy="914400"/>
          </a:xfrm>
        </p:spPr>
        <p:txBody>
          <a:bodyPr/>
          <a:lstStyle/>
          <a:p>
            <a:pPr algn="l"/>
            <a:r>
              <a:rPr lang="en-US" sz="4300" b="1" dirty="0" smtClean="0">
                <a:solidFill>
                  <a:srgbClr val="477345"/>
                </a:solidFill>
              </a:rPr>
              <a:t>Alpha Members</a:t>
            </a:r>
            <a:endParaRPr lang="en-US" sz="4300" b="1" dirty="0">
              <a:solidFill>
                <a:srgbClr val="477345"/>
              </a:solidFill>
            </a:endParaRPr>
          </a:p>
        </p:txBody>
      </p:sp>
      <p:sp>
        <p:nvSpPr>
          <p:cNvPr id="3" name="Subtitle 2"/>
          <p:cNvSpPr>
            <a:spLocks noGrp="1"/>
          </p:cNvSpPr>
          <p:nvPr>
            <p:ph type="subTitle" idx="1"/>
          </p:nvPr>
        </p:nvSpPr>
        <p:spPr>
          <a:xfrm>
            <a:off x="460375" y="2209800"/>
            <a:ext cx="4230040" cy="3670434"/>
          </a:xfrm>
        </p:spPr>
        <p:txBody>
          <a:bodyPr>
            <a:normAutofit/>
          </a:bodyPr>
          <a:lstStyle/>
          <a:p>
            <a:pPr algn="l"/>
            <a:r>
              <a:rPr lang="en-US" sz="1800" dirty="0" smtClean="0">
                <a:solidFill>
                  <a:schemeClr val="tx1"/>
                </a:solidFill>
              </a:rPr>
              <a:t>Drew University</a:t>
            </a:r>
          </a:p>
          <a:p>
            <a:pPr algn="l"/>
            <a:r>
              <a:rPr lang="en-US" sz="1800" dirty="0" smtClean="0">
                <a:solidFill>
                  <a:schemeClr val="tx1"/>
                </a:solidFill>
              </a:rPr>
              <a:t>New Jersey Institute of Technology</a:t>
            </a:r>
          </a:p>
          <a:p>
            <a:pPr algn="l"/>
            <a:r>
              <a:rPr lang="en-US" sz="1800" dirty="0" smtClean="0">
                <a:solidFill>
                  <a:schemeClr val="tx1"/>
                </a:solidFill>
              </a:rPr>
              <a:t>Rutgers University</a:t>
            </a:r>
          </a:p>
          <a:p>
            <a:pPr algn="l"/>
            <a:r>
              <a:rPr lang="en-US" sz="1800" dirty="0" smtClean="0">
                <a:solidFill>
                  <a:schemeClr val="tx1"/>
                </a:solidFill>
              </a:rPr>
              <a:t>The College of New Jersey</a:t>
            </a:r>
          </a:p>
          <a:p>
            <a:pPr algn="l"/>
            <a:r>
              <a:rPr lang="en-US" sz="1800" dirty="0" smtClean="0">
                <a:solidFill>
                  <a:schemeClr val="tx1"/>
                </a:solidFill>
              </a:rPr>
              <a:t>William Paterson University</a:t>
            </a:r>
          </a:p>
          <a:p>
            <a:pPr algn="l"/>
            <a:endParaRPr lang="en-US"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460375" y="1981200"/>
            <a:ext cx="8683625"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
        <p:nvSpPr>
          <p:cNvPr id="18" name="Title 1"/>
          <p:cNvSpPr txBox="1">
            <a:spLocks/>
          </p:cNvSpPr>
          <p:nvPr/>
        </p:nvSpPr>
        <p:spPr>
          <a:xfrm>
            <a:off x="4690416" y="1196975"/>
            <a:ext cx="4241026" cy="784225"/>
          </a:xfrm>
          <a:prstGeom prst="rect">
            <a:avLst/>
          </a:prstGeom>
        </p:spPr>
        <p:txBody>
          <a:bodyPr vert="horz" lIns="91440" tIns="45720" rIns="91440" bIns="45720" rtlCol="0" anchor="b">
            <a:noAutofit/>
          </a:bodyPr>
          <a:lstStyle>
            <a:lvl1pPr algn="ctr" defTabSz="914400" rtl="0" eaLnBrk="1" latinLnBrk="0" hangingPunct="1">
              <a:lnSpc>
                <a:spcPct val="100000"/>
              </a:lnSpc>
              <a:spcBef>
                <a:spcPct val="0"/>
              </a:spcBef>
              <a:buNone/>
              <a:defRPr sz="80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r>
              <a:rPr lang="en-US" sz="4300" b="1" dirty="0" smtClean="0">
                <a:solidFill>
                  <a:srgbClr val="00297A"/>
                </a:solidFill>
              </a:rPr>
              <a:t>Beta Members</a:t>
            </a:r>
            <a:endParaRPr lang="en-US" sz="4300" b="1" dirty="0">
              <a:solidFill>
                <a:srgbClr val="00297A"/>
              </a:solidFill>
            </a:endParaRPr>
          </a:p>
        </p:txBody>
      </p:sp>
      <p:sp>
        <p:nvSpPr>
          <p:cNvPr id="19" name="Subtitle 2"/>
          <p:cNvSpPr txBox="1">
            <a:spLocks/>
          </p:cNvSpPr>
          <p:nvPr/>
        </p:nvSpPr>
        <p:spPr>
          <a:xfrm>
            <a:off x="4802188" y="2209800"/>
            <a:ext cx="4146900" cy="367043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r>
              <a:rPr lang="en-US" sz="1800" dirty="0" smtClean="0">
                <a:solidFill>
                  <a:schemeClr val="tx1"/>
                </a:solidFill>
              </a:rPr>
              <a:t>Brookdale Community College</a:t>
            </a:r>
          </a:p>
          <a:p>
            <a:pPr algn="l"/>
            <a:r>
              <a:rPr lang="en-US" sz="1800" dirty="0" smtClean="0">
                <a:solidFill>
                  <a:schemeClr val="tx1"/>
                </a:solidFill>
              </a:rPr>
              <a:t>Camden County College</a:t>
            </a:r>
          </a:p>
          <a:p>
            <a:pPr algn="l"/>
            <a:r>
              <a:rPr lang="en-US" sz="1800" dirty="0" smtClean="0">
                <a:solidFill>
                  <a:schemeClr val="tx1"/>
                </a:solidFill>
              </a:rPr>
              <a:t>College of St. Elizabeth</a:t>
            </a:r>
          </a:p>
          <a:p>
            <a:pPr algn="l"/>
            <a:r>
              <a:rPr lang="en-US" sz="1800" dirty="0" smtClean="0">
                <a:solidFill>
                  <a:schemeClr val="tx1"/>
                </a:solidFill>
              </a:rPr>
              <a:t>Fairleigh Dickinson University</a:t>
            </a:r>
          </a:p>
          <a:p>
            <a:pPr algn="l"/>
            <a:r>
              <a:rPr lang="en-US" sz="1800" dirty="0" smtClean="0">
                <a:solidFill>
                  <a:schemeClr val="tx1"/>
                </a:solidFill>
              </a:rPr>
              <a:t>Kean University</a:t>
            </a:r>
          </a:p>
          <a:p>
            <a:pPr algn="l"/>
            <a:r>
              <a:rPr lang="en-US" sz="1800" dirty="0" smtClean="0">
                <a:solidFill>
                  <a:schemeClr val="tx1"/>
                </a:solidFill>
              </a:rPr>
              <a:t>Monmouth University</a:t>
            </a:r>
          </a:p>
          <a:p>
            <a:pPr algn="l"/>
            <a:r>
              <a:rPr lang="en-US" sz="1800" dirty="0">
                <a:solidFill>
                  <a:schemeClr val="tx1"/>
                </a:solidFill>
              </a:rPr>
              <a:t>Montclair University</a:t>
            </a:r>
          </a:p>
          <a:p>
            <a:pPr algn="l"/>
            <a:r>
              <a:rPr lang="en-US" sz="1800" dirty="0" smtClean="0">
                <a:solidFill>
                  <a:schemeClr val="tx1"/>
                </a:solidFill>
              </a:rPr>
              <a:t>New Jersey City University</a:t>
            </a:r>
          </a:p>
          <a:p>
            <a:pPr algn="l"/>
            <a:r>
              <a:rPr lang="en-US" sz="1800" dirty="0" smtClean="0">
                <a:solidFill>
                  <a:schemeClr val="tx1"/>
                </a:solidFill>
              </a:rPr>
              <a:t>Ocean </a:t>
            </a:r>
            <a:r>
              <a:rPr lang="en-US" sz="1800" dirty="0">
                <a:solidFill>
                  <a:schemeClr val="tx1"/>
                </a:solidFill>
              </a:rPr>
              <a:t>County Community College</a:t>
            </a:r>
          </a:p>
          <a:p>
            <a:pPr algn="l"/>
            <a:r>
              <a:rPr lang="en-US" sz="1800" dirty="0">
                <a:solidFill>
                  <a:schemeClr val="tx1"/>
                </a:solidFill>
              </a:rPr>
              <a:t>Raritan Valley Community College</a:t>
            </a:r>
          </a:p>
          <a:p>
            <a:pPr algn="l"/>
            <a:r>
              <a:rPr lang="en-US" sz="1800" dirty="0">
                <a:solidFill>
                  <a:schemeClr val="tx1"/>
                </a:solidFill>
              </a:rPr>
              <a:t>Richard Stockton College of </a:t>
            </a:r>
            <a:r>
              <a:rPr lang="en-US" sz="1800" dirty="0" smtClean="0">
                <a:solidFill>
                  <a:schemeClr val="tx1"/>
                </a:solidFill>
              </a:rPr>
              <a:t>NJ</a:t>
            </a:r>
            <a:endParaRPr lang="en-US" sz="1800" dirty="0">
              <a:solidFill>
                <a:schemeClr val="tx1"/>
              </a:solidFill>
            </a:endParaRPr>
          </a:p>
          <a:p>
            <a:pPr algn="l"/>
            <a:r>
              <a:rPr lang="en-US" sz="1800" dirty="0">
                <a:solidFill>
                  <a:schemeClr val="tx1"/>
                </a:solidFill>
              </a:rPr>
              <a:t>Rider University</a:t>
            </a:r>
          </a:p>
          <a:p>
            <a:pPr algn="l"/>
            <a:endParaRPr lang="en-US" sz="1600" dirty="0" smtClean="0">
              <a:solidFill>
                <a:schemeClr val="tx1"/>
              </a:solidFill>
            </a:endParaRPr>
          </a:p>
        </p:txBody>
      </p:sp>
      <p:sp>
        <p:nvSpPr>
          <p:cNvPr id="20" name="Subtitle 2"/>
          <p:cNvSpPr txBox="1">
            <a:spLocks/>
          </p:cNvSpPr>
          <p:nvPr/>
        </p:nvSpPr>
        <p:spPr>
          <a:xfrm>
            <a:off x="4794583" y="4191000"/>
            <a:ext cx="4349417" cy="1905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l"/>
            <a:endParaRPr lang="en-US" dirty="0" smtClean="0">
              <a:solidFill>
                <a:schemeClr val="tx1"/>
              </a:solidFill>
            </a:endParaRPr>
          </a:p>
        </p:txBody>
      </p:sp>
    </p:spTree>
    <p:extLst>
      <p:ext uri="{BB962C8B-B14F-4D97-AF65-F5344CB8AC3E}">
        <p14:creationId xmlns:p14="http://schemas.microsoft.com/office/powerpoint/2010/main" val="2330688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394" y="1143000"/>
            <a:ext cx="8458200" cy="860425"/>
          </a:xfrm>
        </p:spPr>
        <p:txBody>
          <a:bodyPr/>
          <a:lstStyle/>
          <a:p>
            <a:pPr algn="l"/>
            <a:r>
              <a:rPr lang="en-US" sz="4300" b="1" dirty="0" smtClean="0">
                <a:solidFill>
                  <a:srgbClr val="00297A"/>
                </a:solidFill>
              </a:rPr>
              <a:t>VOIT Charges</a:t>
            </a:r>
            <a:endParaRPr lang="en-US" sz="4300" b="1" dirty="0">
              <a:solidFill>
                <a:srgbClr val="00297A"/>
              </a:solidFill>
            </a:endParaRPr>
          </a:p>
        </p:txBody>
      </p:sp>
      <p:sp>
        <p:nvSpPr>
          <p:cNvPr id="3" name="Subtitle 2"/>
          <p:cNvSpPr>
            <a:spLocks noGrp="1"/>
          </p:cNvSpPr>
          <p:nvPr>
            <p:ph type="subTitle" idx="1"/>
          </p:nvPr>
        </p:nvSpPr>
        <p:spPr>
          <a:xfrm>
            <a:off x="762000" y="2209800"/>
            <a:ext cx="8072709" cy="3635770"/>
          </a:xfrm>
        </p:spPr>
        <p:txBody>
          <a:bodyPr>
            <a:normAutofit/>
          </a:bodyPr>
          <a:lstStyle/>
          <a:p>
            <a:pPr marL="285750" indent="-285750" algn="l">
              <a:lnSpc>
                <a:spcPct val="150000"/>
              </a:lnSpc>
              <a:buFont typeface="Arial" pitchFamily="34" charset="0"/>
              <a:buChar char="•"/>
            </a:pPr>
            <a:r>
              <a:rPr lang="en-US" sz="1800" dirty="0" smtClean="0">
                <a:solidFill>
                  <a:schemeClr val="tx1"/>
                </a:solidFill>
              </a:rPr>
              <a:t>Investigate specific issues, devising specifications, and operationalizing policies developed by VALID Steering including but not limited to software, hardware and networking as they relate to:</a:t>
            </a:r>
          </a:p>
          <a:p>
            <a:pPr marL="800100" lvl="1" indent="-342900" algn="l">
              <a:lnSpc>
                <a:spcPct val="150000"/>
              </a:lnSpc>
              <a:buFont typeface="Wingdings" pitchFamily="2" charset="2"/>
              <a:buChar char="ü"/>
            </a:pPr>
            <a:r>
              <a:rPr lang="en-US" sz="1800" dirty="0">
                <a:solidFill>
                  <a:schemeClr val="tx1"/>
                </a:solidFill>
              </a:rPr>
              <a:t>F</a:t>
            </a:r>
            <a:r>
              <a:rPr lang="en-US" sz="1800" dirty="0" smtClean="0">
                <a:solidFill>
                  <a:schemeClr val="tx1"/>
                </a:solidFill>
              </a:rPr>
              <a:t>unctioning of VALID OLE and </a:t>
            </a:r>
            <a:endParaRPr lang="en-US" sz="1800" dirty="0" smtClean="0">
              <a:solidFill>
                <a:srgbClr val="426342"/>
              </a:solidFill>
            </a:endParaRPr>
          </a:p>
          <a:p>
            <a:pPr marL="800100" lvl="1" indent="-342900" algn="l">
              <a:lnSpc>
                <a:spcPct val="150000"/>
              </a:lnSpc>
              <a:buFont typeface="Wingdings" pitchFamily="2" charset="2"/>
              <a:buChar char="ü"/>
            </a:pPr>
            <a:r>
              <a:rPr lang="en-US" sz="1800" dirty="0">
                <a:solidFill>
                  <a:schemeClr val="tx1"/>
                </a:solidFill>
              </a:rPr>
              <a:t>M</a:t>
            </a:r>
            <a:r>
              <a:rPr lang="en-US" sz="1800" dirty="0" smtClean="0">
                <a:solidFill>
                  <a:schemeClr val="tx1"/>
                </a:solidFill>
              </a:rPr>
              <a:t>igration of institutional data from existing individual integrated library system to VALE OLE.</a:t>
            </a:r>
            <a:endParaRPr lang="en-US" sz="1800" dirty="0" smtClean="0">
              <a:solidFill>
                <a:srgbClr val="426342"/>
              </a:solidFill>
            </a:endParaRPr>
          </a:p>
          <a:p>
            <a:pPr marL="285750" indent="-285750" algn="l">
              <a:lnSpc>
                <a:spcPct val="150000"/>
              </a:lnSpc>
              <a:buFont typeface="Arial" pitchFamily="34" charset="0"/>
              <a:buChar char="•"/>
            </a:pPr>
            <a:r>
              <a:rPr lang="en-US" sz="1800" dirty="0" smtClean="0">
                <a:solidFill>
                  <a:schemeClr val="tx1"/>
                </a:solidFill>
              </a:rPr>
              <a:t>Delegate specific or individual tasks to other committees as needed.</a:t>
            </a: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0574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57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784225"/>
          </a:xfrm>
        </p:spPr>
        <p:txBody>
          <a:bodyPr/>
          <a:lstStyle/>
          <a:p>
            <a:pPr algn="l"/>
            <a:r>
              <a:rPr lang="en-US" sz="4300" b="1" dirty="0" smtClean="0">
                <a:solidFill>
                  <a:srgbClr val="00297A"/>
                </a:solidFill>
              </a:rPr>
              <a:t>FY2013 Accomplishments</a:t>
            </a:r>
            <a:endParaRPr lang="en-US" sz="4300" b="1" dirty="0">
              <a:solidFill>
                <a:srgbClr val="00297A"/>
              </a:solidFill>
            </a:endParaRPr>
          </a:p>
        </p:txBody>
      </p:sp>
      <p:sp>
        <p:nvSpPr>
          <p:cNvPr id="3" name="Subtitle 2"/>
          <p:cNvSpPr>
            <a:spLocks noGrp="1"/>
          </p:cNvSpPr>
          <p:nvPr>
            <p:ph type="subTitle" idx="1"/>
          </p:nvPr>
        </p:nvSpPr>
        <p:spPr>
          <a:xfrm>
            <a:off x="762000" y="2133600"/>
            <a:ext cx="8071907" cy="3559570"/>
          </a:xfrm>
        </p:spPr>
        <p:txBody>
          <a:bodyPr/>
          <a:lstStyle/>
          <a:p>
            <a:pPr marL="342900" indent="-342900" algn="l">
              <a:spcAft>
                <a:spcPts val="600"/>
              </a:spcAft>
              <a:buFont typeface="Wingdings" pitchFamily="2" charset="2"/>
              <a:buChar char="ü"/>
            </a:pPr>
            <a:r>
              <a:rPr lang="en-US" sz="1800" dirty="0">
                <a:solidFill>
                  <a:schemeClr val="tx1"/>
                </a:solidFill>
              </a:rPr>
              <a:t>Recommended VuFind </a:t>
            </a:r>
            <a:r>
              <a:rPr lang="en-US" sz="1800" dirty="0" smtClean="0">
                <a:solidFill>
                  <a:schemeClr val="tx1"/>
                </a:solidFill>
              </a:rPr>
              <a:t>as a VALID Discovery Layer</a:t>
            </a:r>
            <a:endParaRPr lang="en-US" sz="1800" dirty="0">
              <a:solidFill>
                <a:srgbClr val="426342"/>
              </a:solidFill>
            </a:endParaRPr>
          </a:p>
          <a:p>
            <a:pPr marL="342900" indent="-342900" algn="l">
              <a:spcAft>
                <a:spcPts val="600"/>
              </a:spcAft>
              <a:buFont typeface="Wingdings" pitchFamily="2" charset="2"/>
              <a:buChar char="ü"/>
            </a:pPr>
            <a:r>
              <a:rPr lang="en-US" sz="1800" dirty="0" smtClean="0">
                <a:solidFill>
                  <a:schemeClr val="tx1"/>
                </a:solidFill>
              </a:rPr>
              <a:t>Installed Amazon AWS Cloud Server</a:t>
            </a:r>
            <a:endParaRPr lang="en-US" sz="1800" dirty="0" smtClean="0">
              <a:solidFill>
                <a:srgbClr val="426342"/>
              </a:solidFill>
            </a:endParaRPr>
          </a:p>
          <a:p>
            <a:pPr marL="342900" indent="-342900" algn="l">
              <a:spcAft>
                <a:spcPts val="600"/>
              </a:spcAft>
              <a:buFont typeface="Wingdings" pitchFamily="2" charset="2"/>
              <a:buChar char="ü"/>
            </a:pPr>
            <a:r>
              <a:rPr lang="en-US" sz="1800" dirty="0" smtClean="0">
                <a:solidFill>
                  <a:schemeClr val="tx1"/>
                </a:solidFill>
              </a:rPr>
              <a:t>De-duped 50,000 MARC records (10K from each alpha institution)</a:t>
            </a:r>
            <a:endParaRPr lang="en-US" sz="1800" dirty="0" smtClean="0">
              <a:solidFill>
                <a:srgbClr val="426342"/>
              </a:solidFill>
            </a:endParaRPr>
          </a:p>
          <a:p>
            <a:pPr marL="342900" indent="-342900" algn="l">
              <a:spcAft>
                <a:spcPts val="600"/>
              </a:spcAft>
              <a:buFont typeface="Wingdings" pitchFamily="2" charset="2"/>
              <a:buChar char="ü"/>
            </a:pPr>
            <a:r>
              <a:rPr lang="en-US" sz="1800" dirty="0" smtClean="0">
                <a:solidFill>
                  <a:schemeClr val="tx1"/>
                </a:solidFill>
              </a:rPr>
              <a:t>Installed VuFind with 2,702 de-duped MARC records (2 or more alpha institutions owning the same title)</a:t>
            </a:r>
            <a:endParaRPr lang="en-US" sz="1800" dirty="0" smtClean="0">
              <a:solidFill>
                <a:srgbClr val="426342"/>
              </a:solidFill>
            </a:endParaRPr>
          </a:p>
          <a:p>
            <a:pPr marL="342900" indent="-342900" algn="l">
              <a:spcAft>
                <a:spcPts val="600"/>
              </a:spcAft>
              <a:buFont typeface="Wingdings" pitchFamily="2" charset="2"/>
              <a:buChar char="ü"/>
            </a:pPr>
            <a:r>
              <a:rPr lang="en-US" sz="1800" dirty="0">
                <a:solidFill>
                  <a:schemeClr val="tx1"/>
                </a:solidFill>
              </a:rPr>
              <a:t>Delegated specific tasks/charges to various subcommittees</a:t>
            </a:r>
            <a:endParaRPr lang="en-US" sz="1800" dirty="0">
              <a:solidFill>
                <a:srgbClr val="426342"/>
              </a:solidFill>
            </a:endParaRPr>
          </a:p>
          <a:p>
            <a:pPr marL="342900" indent="-342900" algn="l">
              <a:spcAft>
                <a:spcPts val="600"/>
              </a:spcAft>
              <a:buFont typeface="Wingdings" pitchFamily="2" charset="2"/>
              <a:buChar char="ü"/>
            </a:pPr>
            <a:endParaRPr lang="en-US" sz="1800" dirty="0" smtClean="0">
              <a:solidFill>
                <a:schemeClr val="tx1"/>
              </a:solidFill>
            </a:endParaRPr>
          </a:p>
          <a:p>
            <a:pPr marL="342900" indent="-342900" algn="l">
              <a:buFont typeface="Wingdings" pitchFamily="2" charset="2"/>
              <a:buChar char="ü"/>
            </a:pPr>
            <a:endParaRPr lang="en-US"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050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1032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0374" y="1143000"/>
            <a:ext cx="8458200" cy="784225"/>
          </a:xfrm>
        </p:spPr>
        <p:txBody>
          <a:bodyPr/>
          <a:lstStyle/>
          <a:p>
            <a:pPr algn="l"/>
            <a:r>
              <a:rPr lang="en-US" sz="4300" b="1" dirty="0" smtClean="0">
                <a:solidFill>
                  <a:srgbClr val="00297A"/>
                </a:solidFill>
              </a:rPr>
              <a:t>Delegation of Tasks</a:t>
            </a:r>
            <a:endParaRPr lang="en-US" sz="4300" b="1" dirty="0">
              <a:solidFill>
                <a:srgbClr val="00297A"/>
              </a:solidFill>
            </a:endParaRPr>
          </a:p>
        </p:txBody>
      </p:sp>
      <p:sp>
        <p:nvSpPr>
          <p:cNvPr id="3" name="Subtitle 2"/>
          <p:cNvSpPr>
            <a:spLocks noGrp="1"/>
          </p:cNvSpPr>
          <p:nvPr>
            <p:ph type="subTitle" idx="1"/>
          </p:nvPr>
        </p:nvSpPr>
        <p:spPr>
          <a:xfrm>
            <a:off x="762000" y="2133600"/>
            <a:ext cx="8099981" cy="4016770"/>
          </a:xfrm>
        </p:spPr>
        <p:txBody>
          <a:bodyPr>
            <a:normAutofit/>
          </a:bodyPr>
          <a:lstStyle/>
          <a:p>
            <a:pPr marL="342900" indent="-342900" algn="l">
              <a:spcAft>
                <a:spcPts val="600"/>
              </a:spcAft>
              <a:buFont typeface="Wingdings" pitchFamily="2" charset="2"/>
              <a:buChar char="ü"/>
            </a:pPr>
            <a:r>
              <a:rPr lang="en-US" sz="1800" dirty="0" smtClean="0">
                <a:solidFill>
                  <a:srgbClr val="426342"/>
                </a:solidFill>
              </a:rPr>
              <a:t>Bibliographic Control &amp; Metadata </a:t>
            </a:r>
            <a:r>
              <a:rPr lang="en-US" sz="1800" dirty="0" smtClean="0">
                <a:solidFill>
                  <a:schemeClr val="tx1"/>
                </a:solidFill>
              </a:rPr>
              <a:t>– recommends standardization </a:t>
            </a:r>
            <a:r>
              <a:rPr lang="en-US" sz="1800" dirty="0">
                <a:solidFill>
                  <a:schemeClr val="tx1"/>
                </a:solidFill>
              </a:rPr>
              <a:t>of </a:t>
            </a:r>
            <a:r>
              <a:rPr lang="en-US" sz="1800" dirty="0" smtClean="0">
                <a:solidFill>
                  <a:schemeClr val="tx1"/>
                </a:solidFill>
              </a:rPr>
              <a:t>cataloging cleanup and policies relating to a VALID catalog</a:t>
            </a:r>
            <a:endParaRPr lang="en-US" sz="1800" dirty="0" smtClean="0">
              <a:solidFill>
                <a:srgbClr val="426342"/>
              </a:solidFill>
            </a:endParaRPr>
          </a:p>
          <a:p>
            <a:pPr marL="342900" indent="-342900" algn="l">
              <a:spcAft>
                <a:spcPts val="600"/>
              </a:spcAft>
              <a:buFont typeface="Wingdings" pitchFamily="2" charset="2"/>
              <a:buChar char="ü"/>
            </a:pPr>
            <a:r>
              <a:rPr lang="en-US" sz="1800" dirty="0" smtClean="0">
                <a:solidFill>
                  <a:srgbClr val="426342"/>
                </a:solidFill>
              </a:rPr>
              <a:t>Cooperative Collection Management </a:t>
            </a:r>
            <a:r>
              <a:rPr lang="en-US" sz="1800" dirty="0" smtClean="0">
                <a:solidFill>
                  <a:schemeClr val="tx1"/>
                </a:solidFill>
              </a:rPr>
              <a:t>– recommends process of enabling seamless resource sharing relating to a VALID collection </a:t>
            </a:r>
          </a:p>
          <a:p>
            <a:pPr marL="342900" indent="-342900" algn="l">
              <a:spcAft>
                <a:spcPts val="600"/>
              </a:spcAft>
              <a:buFont typeface="Wingdings" pitchFamily="2" charset="2"/>
              <a:buChar char="ü"/>
            </a:pPr>
            <a:r>
              <a:rPr lang="en-US" sz="1800" dirty="0" smtClean="0">
                <a:solidFill>
                  <a:srgbClr val="426342"/>
                </a:solidFill>
              </a:rPr>
              <a:t>Reference Services </a:t>
            </a:r>
            <a:r>
              <a:rPr lang="en-US" sz="1800" dirty="0" smtClean="0">
                <a:solidFill>
                  <a:schemeClr val="tx1"/>
                </a:solidFill>
              </a:rPr>
              <a:t>– recommends list of user-centered requirement for a VALID </a:t>
            </a:r>
            <a:r>
              <a:rPr lang="en-US" sz="1800" dirty="0">
                <a:solidFill>
                  <a:schemeClr val="tx1"/>
                </a:solidFill>
              </a:rPr>
              <a:t>d</a:t>
            </a:r>
            <a:r>
              <a:rPr lang="en-US" sz="1800" dirty="0" smtClean="0">
                <a:solidFill>
                  <a:schemeClr val="tx1"/>
                </a:solidFill>
              </a:rPr>
              <a:t>iscovery tool</a:t>
            </a:r>
          </a:p>
          <a:p>
            <a:pPr marL="342900" indent="-342900" algn="l">
              <a:spcAft>
                <a:spcPts val="600"/>
              </a:spcAft>
              <a:buFont typeface="Wingdings" pitchFamily="2" charset="2"/>
              <a:buChar char="ü"/>
            </a:pPr>
            <a:r>
              <a:rPr lang="en-US" sz="1800" dirty="0" smtClean="0">
                <a:solidFill>
                  <a:srgbClr val="426342"/>
                </a:solidFill>
              </a:rPr>
              <a:t>Resource Sharing </a:t>
            </a:r>
            <a:r>
              <a:rPr lang="en-US" sz="1800" dirty="0" smtClean="0">
                <a:solidFill>
                  <a:schemeClr val="tx1"/>
                </a:solidFill>
              </a:rPr>
              <a:t>– recommends a standardization of materials usage policies and procedures relating to VALID circulation</a:t>
            </a:r>
          </a:p>
          <a:p>
            <a:pPr marL="342900" indent="-342900" algn="l">
              <a:spcAft>
                <a:spcPts val="600"/>
              </a:spcAft>
              <a:buFont typeface="Wingdings" pitchFamily="2" charset="2"/>
              <a:buChar char="ü"/>
            </a:pPr>
            <a:r>
              <a:rPr lang="en-US" sz="1800" dirty="0" smtClean="0">
                <a:solidFill>
                  <a:srgbClr val="426342"/>
                </a:solidFill>
              </a:rPr>
              <a:t>Serials Taskforce </a:t>
            </a:r>
            <a:r>
              <a:rPr lang="en-US" sz="1800" dirty="0" smtClean="0">
                <a:solidFill>
                  <a:schemeClr val="tx1"/>
                </a:solidFill>
              </a:rPr>
              <a:t>– recommends a standardization of cleanup and policies relating to a VALID serials collection</a:t>
            </a: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19812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710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7848600" cy="1295400"/>
          </a:xfrm>
        </p:spPr>
        <p:txBody>
          <a:bodyPr/>
          <a:lstStyle/>
          <a:p>
            <a:pPr algn="l"/>
            <a:r>
              <a:rPr lang="en-US" sz="4300" b="1" dirty="0" smtClean="0">
                <a:solidFill>
                  <a:srgbClr val="00297A"/>
                </a:solidFill>
              </a:rPr>
              <a:t>Why Amazon Cloud Server Solution?</a:t>
            </a:r>
            <a:endParaRPr lang="en-US" sz="4300" b="1" dirty="0">
              <a:solidFill>
                <a:srgbClr val="00297A"/>
              </a:solidFill>
            </a:endParaRPr>
          </a:p>
        </p:txBody>
      </p:sp>
      <p:sp>
        <p:nvSpPr>
          <p:cNvPr id="3" name="Subtitle 2"/>
          <p:cNvSpPr>
            <a:spLocks noGrp="1"/>
          </p:cNvSpPr>
          <p:nvPr>
            <p:ph type="subTitle" idx="1"/>
          </p:nvPr>
        </p:nvSpPr>
        <p:spPr>
          <a:xfrm>
            <a:off x="838200" y="2514600"/>
            <a:ext cx="7995707" cy="3635770"/>
          </a:xfrm>
        </p:spPr>
        <p:txBody>
          <a:bodyPr>
            <a:normAutofit fontScale="92500" lnSpcReduction="20000"/>
          </a:bodyPr>
          <a:lstStyle/>
          <a:p>
            <a:pPr marL="285750" indent="-285750" algn="l">
              <a:buFont typeface="Arial" pitchFamily="34" charset="0"/>
              <a:buChar char="•"/>
            </a:pPr>
            <a:r>
              <a:rPr lang="en-US" sz="1900" b="1" dirty="0" smtClean="0">
                <a:solidFill>
                  <a:srgbClr val="426342"/>
                </a:solidFill>
              </a:rPr>
              <a:t>Costs</a:t>
            </a:r>
          </a:p>
          <a:p>
            <a:pPr marL="742950" lvl="1" indent="-285750" algn="l">
              <a:buFont typeface="Wingdings" pitchFamily="2" charset="2"/>
              <a:buChar char="ü"/>
            </a:pPr>
            <a:r>
              <a:rPr lang="en-US" sz="1900" dirty="0" smtClean="0">
                <a:solidFill>
                  <a:schemeClr val="tx1"/>
                </a:solidFill>
              </a:rPr>
              <a:t>Basic affordability</a:t>
            </a:r>
          </a:p>
          <a:p>
            <a:pPr marL="742950" lvl="1" indent="-285750" algn="l">
              <a:buFont typeface="Wingdings" pitchFamily="2" charset="2"/>
              <a:buChar char="ü"/>
            </a:pPr>
            <a:r>
              <a:rPr lang="en-US" sz="1900" dirty="0" smtClean="0">
                <a:solidFill>
                  <a:schemeClr val="tx1"/>
                </a:solidFill>
              </a:rPr>
              <a:t>Scalable – initially free/very low-cost during development &amp; easy to move to higher tiers</a:t>
            </a:r>
          </a:p>
          <a:p>
            <a:pPr marL="742950" lvl="1" indent="-285750" algn="l">
              <a:buFont typeface="Wingdings" pitchFamily="2" charset="2"/>
              <a:buChar char="ü"/>
            </a:pPr>
            <a:r>
              <a:rPr lang="en-US" sz="1900" dirty="0" smtClean="0">
                <a:solidFill>
                  <a:schemeClr val="tx1"/>
                </a:solidFill>
              </a:rPr>
              <a:t>Pay for services and capability as needed</a:t>
            </a:r>
          </a:p>
          <a:p>
            <a:pPr marL="285750" indent="-285750" algn="l">
              <a:buFont typeface="Arial" pitchFamily="34" charset="0"/>
              <a:buChar char="•"/>
            </a:pPr>
            <a:r>
              <a:rPr lang="en-US" sz="1900" b="1" dirty="0" smtClean="0">
                <a:solidFill>
                  <a:srgbClr val="426342"/>
                </a:solidFill>
              </a:rPr>
              <a:t>Ease of access</a:t>
            </a:r>
          </a:p>
          <a:p>
            <a:pPr marL="742950" lvl="1" indent="-285750" algn="l">
              <a:buFont typeface="Wingdings" pitchFamily="2" charset="2"/>
              <a:buChar char="ü"/>
            </a:pPr>
            <a:r>
              <a:rPr lang="en-US" sz="1900" dirty="0" smtClean="0">
                <a:solidFill>
                  <a:schemeClr val="tx1"/>
                </a:solidFill>
              </a:rPr>
              <a:t>Since not hosted by one of us, all administrators (VOIT team) have full and equal access without any security issues from any of our institutions.</a:t>
            </a:r>
          </a:p>
          <a:p>
            <a:pPr marL="285750" indent="-285750" algn="l">
              <a:buFont typeface="Arial" pitchFamily="34" charset="0"/>
              <a:buChar char="•"/>
            </a:pPr>
            <a:r>
              <a:rPr lang="en-US" sz="1900" b="1" dirty="0" smtClean="0">
                <a:solidFill>
                  <a:srgbClr val="426342"/>
                </a:solidFill>
              </a:rPr>
              <a:t>Stability</a:t>
            </a:r>
          </a:p>
          <a:p>
            <a:pPr marL="742950" lvl="1" indent="-285750" algn="l">
              <a:buFont typeface="Wingdings" pitchFamily="2" charset="2"/>
              <a:buChar char="ü"/>
            </a:pPr>
            <a:r>
              <a:rPr lang="en-US" sz="1900" dirty="0" smtClean="0">
                <a:solidFill>
                  <a:schemeClr val="tx1"/>
                </a:solidFill>
              </a:rPr>
              <a:t>Redundant, multiple server locations</a:t>
            </a:r>
          </a:p>
          <a:p>
            <a:pPr marL="742950" lvl="1" indent="-285750" algn="l">
              <a:buFont typeface="Wingdings" pitchFamily="2" charset="2"/>
              <a:buChar char="ü"/>
            </a:pPr>
            <a:r>
              <a:rPr lang="en-US" sz="1900" dirty="0" smtClean="0">
                <a:solidFill>
                  <a:schemeClr val="tx1"/>
                </a:solidFill>
              </a:rPr>
              <a:t>Continual data backup</a:t>
            </a:r>
          </a:p>
          <a:p>
            <a:pPr marL="742950" lvl="1" indent="-285750" algn="l">
              <a:buFont typeface="Wingdings" pitchFamily="2" charset="2"/>
              <a:buChar char="ü"/>
            </a:pPr>
            <a:r>
              <a:rPr lang="en-US" sz="1900" dirty="0" smtClean="0">
                <a:solidFill>
                  <a:schemeClr val="tx1"/>
                </a:solidFill>
              </a:rPr>
              <a:t>Brand-name reliability</a:t>
            </a:r>
          </a:p>
          <a:p>
            <a:pPr algn="l"/>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8200" y="24384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019517" y="5396553"/>
            <a:ext cx="1306812"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876800" y="5567923"/>
            <a:ext cx="194105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03455" y="4724400"/>
            <a:ext cx="914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http://2.bp.blogspot.com/-lct5CNbWgoc/T7quBHL5vJI/AAAAAAAAA8k/tgvc74kUbzI/s1600/nasdaq+logo.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943560" y="4981856"/>
            <a:ext cx="1716545" cy="399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0553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115" y="1219200"/>
            <a:ext cx="8377886" cy="1143000"/>
          </a:xfrm>
        </p:spPr>
        <p:txBody>
          <a:bodyPr/>
          <a:lstStyle/>
          <a:p>
            <a:pPr algn="l"/>
            <a:r>
              <a:rPr lang="en-US" sz="4300" b="1" dirty="0" smtClean="0">
                <a:solidFill>
                  <a:srgbClr val="00297A"/>
                </a:solidFill>
              </a:rPr>
              <a:t>Amazon Cloud Server Installation</a:t>
            </a:r>
            <a:endParaRPr lang="en-US" sz="4300" b="1" dirty="0">
              <a:solidFill>
                <a:srgbClr val="00297A"/>
              </a:solidFill>
            </a:endParaRPr>
          </a:p>
        </p:txBody>
      </p:sp>
      <p:sp>
        <p:nvSpPr>
          <p:cNvPr id="3" name="Subtitle 2"/>
          <p:cNvSpPr>
            <a:spLocks noGrp="1"/>
          </p:cNvSpPr>
          <p:nvPr>
            <p:ph type="subTitle" idx="1"/>
          </p:nvPr>
        </p:nvSpPr>
        <p:spPr>
          <a:xfrm>
            <a:off x="838200" y="2514600"/>
            <a:ext cx="7995707" cy="3505200"/>
          </a:xfrm>
        </p:spPr>
        <p:txBody>
          <a:bodyPr>
            <a:normAutofit/>
          </a:bodyPr>
          <a:lstStyle/>
          <a:p>
            <a:pPr marL="285750" indent="-285750" algn="l">
              <a:lnSpc>
                <a:spcPct val="150000"/>
              </a:lnSpc>
              <a:buFont typeface="Arial" pitchFamily="34" charset="0"/>
              <a:buChar char="•"/>
            </a:pPr>
            <a:r>
              <a:rPr lang="en-US" sz="1800" b="1" dirty="0">
                <a:solidFill>
                  <a:srgbClr val="426342"/>
                </a:solidFill>
              </a:rPr>
              <a:t>Operating </a:t>
            </a:r>
            <a:r>
              <a:rPr lang="en-US" sz="1800" b="1" dirty="0" smtClean="0">
                <a:solidFill>
                  <a:srgbClr val="426342"/>
                </a:solidFill>
              </a:rPr>
              <a:t>System</a:t>
            </a:r>
            <a:r>
              <a:rPr lang="en-US" sz="1800" dirty="0" smtClean="0">
                <a:solidFill>
                  <a:schemeClr val="tx1"/>
                </a:solidFill>
              </a:rPr>
              <a:t>: </a:t>
            </a:r>
            <a:r>
              <a:rPr lang="en-US" sz="1800" dirty="0">
                <a:solidFill>
                  <a:schemeClr val="tx1"/>
                </a:solidFill>
              </a:rPr>
              <a:t>Amazon Linux, similar to Fedora/Red Hat Linux</a:t>
            </a:r>
          </a:p>
          <a:p>
            <a:pPr marL="285750" indent="-285750" algn="l">
              <a:buFont typeface="Arial" pitchFamily="34" charset="0"/>
              <a:buChar char="•"/>
            </a:pPr>
            <a:r>
              <a:rPr lang="en-US" sz="1800" b="1" dirty="0" smtClean="0">
                <a:solidFill>
                  <a:srgbClr val="426342"/>
                </a:solidFill>
              </a:rPr>
              <a:t>Server Capacity </a:t>
            </a:r>
            <a:r>
              <a:rPr lang="en-US" sz="1800" dirty="0">
                <a:solidFill>
                  <a:schemeClr val="tx1"/>
                </a:solidFill>
              </a:rPr>
              <a:t>(</a:t>
            </a:r>
            <a:r>
              <a:rPr lang="en-US" sz="1800" dirty="0" smtClean="0">
                <a:solidFill>
                  <a:schemeClr val="tx1"/>
                </a:solidFill>
              </a:rPr>
              <a:t>can be increased </a:t>
            </a:r>
            <a:r>
              <a:rPr lang="en-US" sz="1800" dirty="0">
                <a:solidFill>
                  <a:schemeClr val="tx1"/>
                </a:solidFill>
              </a:rPr>
              <a:t>as needed) </a:t>
            </a:r>
            <a:r>
              <a:rPr lang="en-US" sz="1800" dirty="0" smtClean="0">
                <a:solidFill>
                  <a:schemeClr val="tx1"/>
                </a:solidFill>
              </a:rPr>
              <a:t>and access</a:t>
            </a:r>
            <a:endParaRPr lang="en-US" sz="1800" dirty="0">
              <a:solidFill>
                <a:schemeClr val="tx1"/>
              </a:solidFill>
            </a:endParaRPr>
          </a:p>
          <a:p>
            <a:pPr marL="742950" lvl="1" indent="-285750" algn="l">
              <a:buFont typeface="Wingdings" pitchFamily="2" charset="2"/>
              <a:buChar char="ü"/>
            </a:pPr>
            <a:r>
              <a:rPr lang="en-US" sz="1800" dirty="0">
                <a:solidFill>
                  <a:schemeClr val="tx1"/>
                </a:solidFill>
              </a:rPr>
              <a:t>RAM: 600 MB</a:t>
            </a:r>
          </a:p>
          <a:p>
            <a:pPr marL="742950" lvl="1" indent="-285750" algn="l">
              <a:buFont typeface="Wingdings" pitchFamily="2" charset="2"/>
              <a:buChar char="ü"/>
            </a:pPr>
            <a:r>
              <a:rPr lang="en-US" sz="1800" dirty="0">
                <a:solidFill>
                  <a:schemeClr val="tx1"/>
                </a:solidFill>
              </a:rPr>
              <a:t>Hard Disk: Initial 8GB, increased to 50 GB</a:t>
            </a:r>
          </a:p>
          <a:p>
            <a:pPr marL="742950" lvl="1" indent="-285750" algn="l">
              <a:buFont typeface="Wingdings" pitchFamily="2" charset="2"/>
              <a:buChar char="ü"/>
            </a:pPr>
            <a:r>
              <a:rPr lang="en-US" sz="1800" dirty="0">
                <a:solidFill>
                  <a:schemeClr val="tx1"/>
                </a:solidFill>
              </a:rPr>
              <a:t>Web based SSH java client (can access the server </a:t>
            </a:r>
            <a:r>
              <a:rPr lang="en-US" sz="1800" dirty="0" smtClean="0">
                <a:solidFill>
                  <a:schemeClr val="tx1"/>
                </a:solidFill>
              </a:rPr>
              <a:t>anywhere, </a:t>
            </a:r>
            <a:r>
              <a:rPr lang="en-US" sz="1800" dirty="0">
                <a:solidFill>
                  <a:schemeClr val="tx1"/>
                </a:solidFill>
              </a:rPr>
              <a:t>anytime </a:t>
            </a:r>
            <a:r>
              <a:rPr lang="en-US" sz="1800" dirty="0" smtClean="0">
                <a:solidFill>
                  <a:schemeClr val="tx1"/>
                </a:solidFill>
              </a:rPr>
              <a:t>as long as there is an </a:t>
            </a:r>
            <a:r>
              <a:rPr lang="en-US" sz="1800" dirty="0">
                <a:solidFill>
                  <a:schemeClr val="tx1"/>
                </a:solidFill>
              </a:rPr>
              <a:t>i</a:t>
            </a:r>
            <a:r>
              <a:rPr lang="en-US" sz="1800" dirty="0" smtClean="0">
                <a:solidFill>
                  <a:schemeClr val="tx1"/>
                </a:solidFill>
              </a:rPr>
              <a:t>nternet </a:t>
            </a:r>
            <a:r>
              <a:rPr lang="en-US" sz="1800" dirty="0">
                <a:solidFill>
                  <a:schemeClr val="tx1"/>
                </a:solidFill>
              </a:rPr>
              <a:t>connection)</a:t>
            </a:r>
          </a:p>
          <a:p>
            <a:pPr algn="l"/>
            <a:endParaRPr lang="en-US" sz="1800" dirty="0" smtClean="0">
              <a:solidFill>
                <a:schemeClr val="tx1"/>
              </a:solidFill>
            </a:endParaRPr>
          </a:p>
          <a:p>
            <a:pPr algn="l"/>
            <a:endParaRPr lang="en-US" sz="1800" dirty="0">
              <a:solidFill>
                <a:schemeClr val="tx1"/>
              </a:solidFill>
            </a:endParaRPr>
          </a:p>
          <a:p>
            <a:pPr algn="l"/>
            <a:endParaRPr lang="en-US" sz="1800" dirty="0" smtClean="0">
              <a:solidFill>
                <a:schemeClr val="tx1"/>
              </a:solidFill>
            </a:endParaRPr>
          </a:p>
          <a:p>
            <a:pPr algn="r"/>
            <a:r>
              <a:rPr lang="en-US" sz="1800" dirty="0" smtClean="0">
                <a:solidFill>
                  <a:schemeClr val="tx1"/>
                </a:solidFill>
              </a:rPr>
              <a:t>cont’d…</a:t>
            </a:r>
            <a:endParaRPr lang="en-US" sz="1800" dirty="0">
              <a:solidFill>
                <a:schemeClr val="tx1"/>
              </a:solidFill>
            </a:endParaRPr>
          </a:p>
        </p:txBody>
      </p:sp>
      <p:pic>
        <p:nvPicPr>
          <p:cNvPr id="1040" name="Picture 16"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652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58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168275"/>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www.rutgers.edu/sites/www.rutgers.edu/themes/core_base/images/cle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320675"/>
            <a:ext cx="9525" cy="952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337402" y="6150370"/>
            <a:ext cx="6464431" cy="576981"/>
            <a:chOff x="2667000" y="278645"/>
            <a:chExt cx="6464431" cy="576981"/>
          </a:xfrm>
        </p:grpSpPr>
        <p:pic>
          <p:nvPicPr>
            <p:cNvPr id="1030" name="Picture 6" descr="[VALE logo graphic-onl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0" y="278645"/>
              <a:ext cx="1010590" cy="57698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2" name="Picture 8" descr="http://branding.njit.edu/branding/image/logos/njit_rgb_240x129.gif"/>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13178"/>
            <a:stretch/>
          </p:blipFill>
          <p:spPr bwMode="auto">
            <a:xfrm>
              <a:off x="4571189" y="394887"/>
              <a:ext cx="893558" cy="4169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4" name="Picture 10" descr="https://encrypted-tbn1.gstatic.com/images?q=tbn:ANd9GcSg-2aplafOvX92FTjRzgC2SZz1S2LG-rjlYy5x-ol6mkSnYwQM"/>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04080" y="377964"/>
              <a:ext cx="727351" cy="3783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36" name="Picture 12" descr="http://www.portico.org/digital-preservation/wp-content/uploads/2010/02/drew_university_logo.gi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20479" y="425222"/>
              <a:ext cx="709568" cy="2838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1" name="Picture 27" descr="http://seven50.org/wp-content/uploads/2012/06/Rutgers_University_-_Newark_Law_School_in_Newark_New_Jersey.jpg"/>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18543"/>
            <a:stretch/>
          </p:blipFill>
          <p:spPr bwMode="auto">
            <a:xfrm>
              <a:off x="5464747" y="394297"/>
              <a:ext cx="1110533" cy="320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053" name="Picture 29" descr="http://www.tcnj.edu/~pa/sg/images/logo_color_hori.gif"/>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4579" t="12904" r="5434" b="16245"/>
            <a:stretch/>
          </p:blipFill>
          <p:spPr bwMode="auto">
            <a:xfrm>
              <a:off x="6575280" y="365551"/>
              <a:ext cx="1828800" cy="403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pic>
        <p:nvPicPr>
          <p:cNvPr id="16" name="Picture 2" descr="RGB logo with no taglin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03" y="1"/>
            <a:ext cx="2373756" cy="9589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17" name="Straight Connector 16"/>
          <p:cNvCxnSpPr/>
          <p:nvPr/>
        </p:nvCxnSpPr>
        <p:spPr>
          <a:xfrm>
            <a:off x="836997" y="2286000"/>
            <a:ext cx="83058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346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2622</TotalTime>
  <Words>1512</Words>
  <Application>Microsoft Office PowerPoint</Application>
  <PresentationFormat>On-screen Show (4:3)</PresentationFormat>
  <Paragraphs>180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Executive</vt:lpstr>
      <vt:lpstr>NJLA 2013 Technology Innovation Award Presentation  VALID OLS Implementation Taskforce (VOIT)</vt:lpstr>
      <vt:lpstr>  Taskforce members </vt:lpstr>
      <vt:lpstr>Governance</vt:lpstr>
      <vt:lpstr>Alpha Members</vt:lpstr>
      <vt:lpstr>VOIT Charges</vt:lpstr>
      <vt:lpstr>FY2013 Accomplishments</vt:lpstr>
      <vt:lpstr>Delegation of Tasks</vt:lpstr>
      <vt:lpstr>Why Amazon Cloud Server Solution?</vt:lpstr>
      <vt:lpstr>Amazon Cloud Server Installation</vt:lpstr>
      <vt:lpstr>Amazon Cloud Server Installation Cont’d</vt:lpstr>
      <vt:lpstr>Bib-Database ≠ VuFind Index</vt:lpstr>
      <vt:lpstr>De-Dupe &amp; Import &gt; VuFind</vt:lpstr>
      <vt:lpstr>VuFind Features</vt:lpstr>
      <vt:lpstr>VuFind</vt:lpstr>
      <vt:lpstr>Benefits to library users</vt:lpstr>
      <vt:lpstr>Benefits to the information community</vt:lpstr>
      <vt:lpstr>Impact on librarians and library operations</vt:lpstr>
      <vt:lpstr>Impact on perception of the library/librarians involved</vt:lpstr>
      <vt:lpstr>Sharing the common. Enabling the unique.</vt:lpstr>
      <vt:lpstr>Thank You</vt:lpstr>
    </vt:vector>
  </TitlesOfParts>
  <Company>NJIT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Wagner, Kurt</cp:lastModifiedBy>
  <cp:revision>193</cp:revision>
  <cp:lastPrinted>2013-01-03T15:58:59Z</cp:lastPrinted>
  <dcterms:created xsi:type="dcterms:W3CDTF">2012-12-19T19:08:24Z</dcterms:created>
  <dcterms:modified xsi:type="dcterms:W3CDTF">2013-05-23T13:36:39Z</dcterms:modified>
</cp:coreProperties>
</file>